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wdp" ContentType="image/vnd.ms-photo"/>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1" r:id="rId3"/>
  </p:sldMasterIdLst>
  <p:notesMasterIdLst>
    <p:notesMasterId r:id="rId11"/>
  </p:notesMasterIdLst>
  <p:handoutMasterIdLst>
    <p:handoutMasterId r:id="rId40"/>
  </p:handoutMasterIdLst>
  <p:sldIdLst>
    <p:sldId id="619" r:id="rId4"/>
    <p:sldId id="666" r:id="rId5"/>
    <p:sldId id="693" r:id="rId6"/>
    <p:sldId id="699" r:id="rId7"/>
    <p:sldId id="701" r:id="rId8"/>
    <p:sldId id="702" r:id="rId9"/>
    <p:sldId id="704" r:id="rId10"/>
    <p:sldId id="705" r:id="rId12"/>
    <p:sldId id="708" r:id="rId13"/>
    <p:sldId id="709" r:id="rId14"/>
    <p:sldId id="710" r:id="rId15"/>
    <p:sldId id="711" r:id="rId16"/>
    <p:sldId id="712" r:id="rId17"/>
    <p:sldId id="751" r:id="rId18"/>
    <p:sldId id="694" r:id="rId19"/>
    <p:sldId id="713" r:id="rId20"/>
    <p:sldId id="714" r:id="rId21"/>
    <p:sldId id="715" r:id="rId22"/>
    <p:sldId id="716" r:id="rId23"/>
    <p:sldId id="695" r:id="rId24"/>
    <p:sldId id="721" r:id="rId25"/>
    <p:sldId id="726" r:id="rId26"/>
    <p:sldId id="733" r:id="rId27"/>
    <p:sldId id="734" r:id="rId28"/>
    <p:sldId id="735" r:id="rId29"/>
    <p:sldId id="696" r:id="rId30"/>
    <p:sldId id="736" r:id="rId31"/>
    <p:sldId id="739" r:id="rId32"/>
    <p:sldId id="747" r:id="rId33"/>
    <p:sldId id="744" r:id="rId34"/>
    <p:sldId id="753" r:id="rId35"/>
    <p:sldId id="754" r:id="rId36"/>
    <p:sldId id="755" r:id="rId37"/>
    <p:sldId id="756" r:id="rId38"/>
    <p:sldId id="692" r:id="rId39"/>
  </p:sldIdLst>
  <p:sldSz cx="12192000" cy="6858000"/>
  <p:notesSz cx="6858000" cy="9144000"/>
  <p:embeddedFontLst>
    <p:embeddedFont>
      <p:font typeface="Calibri" panose="020F0502020204030204"/>
      <p:regular r:id="rId45"/>
      <p:bold r:id="rId46"/>
      <p:italic r:id="rId47"/>
      <p:boldItalic r:id="rId48"/>
    </p:embeddedFont>
    <p:embeddedFont>
      <p:font typeface="Montserrat" panose="00000500000000000000" charset="0"/>
      <p:regular r:id="rId4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70" userDrawn="1">
          <p15:clr>
            <a:srgbClr val="A4A3A4"/>
          </p15:clr>
        </p15:guide>
        <p15:guide id="2" pos="391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dd Birzer" initials="TB"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E2EFDA"/>
    <a:srgbClr val="ED7D31"/>
    <a:srgbClr val="9EB38E"/>
    <a:srgbClr val="959595"/>
    <a:srgbClr val="61A0DB"/>
    <a:srgbClr val="EAB900"/>
    <a:srgbClr val="C07939"/>
    <a:srgbClr val="789363"/>
    <a:srgbClr val="8C8E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中度样式 3 - 强调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E9639D4-E3E2-4D34-9284-5A2195B3D0D7}" styleName="浅色样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2868" autoAdjust="0"/>
    <p:restoredTop sz="94660"/>
  </p:normalViewPr>
  <p:slideViewPr>
    <p:cSldViewPr snapToGrid="0" showGuides="1">
      <p:cViewPr>
        <p:scale>
          <a:sx n="75" d="100"/>
          <a:sy n="75" d="100"/>
        </p:scale>
        <p:origin x="1146" y="822"/>
      </p:cViewPr>
      <p:guideLst>
        <p:guide orient="horz" pos="2070"/>
        <p:guide pos="3915"/>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9" Type="http://schemas.openxmlformats.org/officeDocument/2006/relationships/font" Target="fonts/font5.fntdata"/><Relationship Id="rId48" Type="http://schemas.openxmlformats.org/officeDocument/2006/relationships/font" Target="fonts/font4.fntdata"/><Relationship Id="rId47" Type="http://schemas.openxmlformats.org/officeDocument/2006/relationships/font" Target="fonts/font3.fntdata"/><Relationship Id="rId46" Type="http://schemas.openxmlformats.org/officeDocument/2006/relationships/font" Target="fonts/font2.fntdata"/><Relationship Id="rId45" Type="http://schemas.openxmlformats.org/officeDocument/2006/relationships/font" Target="fonts/font1.fntdata"/><Relationship Id="rId44" Type="http://schemas.openxmlformats.org/officeDocument/2006/relationships/commentAuthors" Target="commentAuthors.xml"/><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handoutMaster" Target="handoutMasters/handoutMaster1.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notesMaster" Target="notesMasters/notesMaster1.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0" vertOverflow="ellipsis" vert="horz" wrap="square" anchor="ctr" anchorCtr="1"/>
          <a:lstStyle/>
          <a:p>
            <a:pPr defTabSz="914400">
              <a:defRPr lang="en-US" sz="1400" b="1" i="0" u="none" strike="noStrike" kern="1200" baseline="0">
                <a:solidFill>
                  <a:schemeClr val="dk1">
                    <a:lumMod val="75000"/>
                    <a:lumOff val="25000"/>
                  </a:schemeClr>
                </a:solidFill>
                <a:latin typeface="+mn-lt"/>
                <a:ea typeface="+mn-ea"/>
                <a:cs typeface="+mn-cs"/>
              </a:defRPr>
            </a:pPr>
            <a:r>
              <a:t>Annual Growth (CAGR)</a:t>
            </a:r>
          </a:p>
        </c:rich>
      </c:tx>
      <c:layout/>
      <c:overlay val="0"/>
      <c:spPr>
        <a:noFill/>
        <a:ln>
          <a:noFill/>
        </a:ln>
        <a:effectLst/>
      </c:spPr>
    </c:title>
    <c:autoTitleDeleted val="0"/>
    <c:plotArea>
      <c:layout/>
      <c:areaChart>
        <c:grouping val="stacked"/>
        <c:varyColors val="0"/>
        <c:ser>
          <c:idx val="0"/>
          <c:order val="0"/>
          <c:tx>
            <c:strRef>
              <c:f>Sheet1!$B$1</c:f>
              <c:strCache>
                <c:ptCount val="1"/>
                <c:pt idx="0">
                  <c:v>Segment 1</c:v>
                </c:pt>
              </c:strCache>
            </c:strRef>
          </c:tx>
          <c:spPr>
            <a:gradFill>
              <a:gsLst>
                <a:gs pos="100000">
                  <a:schemeClr val="accent4">
                    <a:shade val="76667"/>
                  </a:schemeClr>
                </a:gs>
                <a:gs pos="0">
                  <a:schemeClr val="accent4">
                    <a:shade val="76667"/>
                    <a:hueOff val="-1670000"/>
                  </a:schemeClr>
                </a:gs>
              </a:gsLst>
              <a:lin ang="0" scaled="0"/>
            </a:gradFill>
            <a:ln>
              <a:gradFill>
                <a:gsLst>
                  <a:gs pos="100000">
                    <a:schemeClr val="accent4">
                      <a:shade val="76667"/>
                      <a:lumMod val="75000"/>
                    </a:schemeClr>
                  </a:gs>
                  <a:gs pos="0">
                    <a:schemeClr val="accent4">
                      <a:shade val="76667"/>
                      <a:lumMod val="75000"/>
                      <a:hueOff val="-1670000"/>
                    </a:schemeClr>
                  </a:gs>
                </a:gsLst>
                <a:lin ang="0" scaled="0"/>
              </a:gradFill>
            </a:ln>
            <a:effectLst/>
          </c:spPr>
          <c:dLbls>
            <c:spPr>
              <a:noFill/>
              <a:ln>
                <a:noFill/>
              </a:ln>
              <a:effectLst/>
            </c:spPr>
            <c:txPr>
              <a:bodyPr rot="0" spcFirstLastPara="0" vertOverflow="ellipsis" vert="horz" wrap="square" lIns="38100" tIns="19050" rIns="38100" bIns="19050" anchor="ctr" anchorCtr="1"/>
              <a:lstStyle/>
              <a:p>
                <a:pPr>
                  <a:defRPr lang="en-US" sz="1000" b="0" i="0" u="none" strike="noStrike" kern="1200" baseline="0">
                    <a:solidFill>
                      <a:schemeClr val="dk1">
                        <a:lumMod val="75000"/>
                        <a:lumOff val="25000"/>
                      </a:schemeClr>
                    </a:solidFill>
                    <a:latin typeface="+mn-lt"/>
                    <a:ea typeface="+mn-ea"/>
                    <a:cs typeface="+mn-cs"/>
                  </a:defRPr>
                </a:pPr>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35000"/>
                          <a:lumOff val="65000"/>
                        </a:schemeClr>
                      </a:solidFill>
                    </a:ln>
                    <a:effectLst/>
                  </c:spPr>
                </c15:leaderLines>
              </c:ext>
            </c:extLst>
          </c:dLbls>
          <c:cat>
            <c:numRef>
              <c:f>Sheet1!$A$2:$A$6</c:f>
              <c:numCache>
                <c:formatCode>m/d/yyyy</c:formatCode>
                <c:ptCount val="5"/>
                <c:pt idx="0" c:formatCode="m/d/yyyy">
                  <c:v>37261</c:v>
                </c:pt>
                <c:pt idx="1" c:formatCode="m/d/yyyy">
                  <c:v>37262</c:v>
                </c:pt>
                <c:pt idx="2" c:formatCode="m/d/yyyy">
                  <c:v>37263</c:v>
                </c:pt>
                <c:pt idx="3" c:formatCode="m/d/yyyy">
                  <c:v>37264</c:v>
                </c:pt>
                <c:pt idx="4" c:formatCode="m/d/yyyy">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Segment 2</c:v>
                </c:pt>
              </c:strCache>
            </c:strRef>
          </c:tx>
          <c:spPr>
            <a:gradFill>
              <a:gsLst>
                <a:gs pos="100000">
                  <a:schemeClr val="accent4">
                    <a:tint val="76667"/>
                  </a:schemeClr>
                </a:gs>
                <a:gs pos="0">
                  <a:schemeClr val="accent4">
                    <a:tint val="76667"/>
                    <a:hueOff val="-1670000"/>
                  </a:schemeClr>
                </a:gs>
              </a:gsLst>
              <a:lin ang="0" scaled="0"/>
            </a:gradFill>
            <a:ln>
              <a:gradFill>
                <a:gsLst>
                  <a:gs pos="100000">
                    <a:schemeClr val="accent4">
                      <a:tint val="76667"/>
                      <a:lumMod val="75000"/>
                    </a:schemeClr>
                  </a:gs>
                  <a:gs pos="0">
                    <a:schemeClr val="accent4">
                      <a:tint val="76667"/>
                      <a:lumMod val="75000"/>
                      <a:hueOff val="-1670000"/>
                    </a:schemeClr>
                  </a:gs>
                </a:gsLst>
                <a:lin ang="0" scaled="0"/>
              </a:gradFill>
            </a:ln>
            <a:effectLst/>
          </c:spPr>
          <c:dLbls>
            <c:spPr>
              <a:noFill/>
              <a:ln>
                <a:noFill/>
              </a:ln>
              <a:effectLst/>
            </c:spPr>
            <c:txPr>
              <a:bodyPr rot="0" spcFirstLastPara="0" vertOverflow="ellipsis" vert="horz" wrap="square" lIns="38100" tIns="19050" rIns="38100" bIns="19050" anchor="ctr" anchorCtr="1"/>
              <a:lstStyle/>
              <a:p>
                <a:pPr>
                  <a:defRPr lang="en-US" sz="1000" b="0" i="0" u="none" strike="noStrike" kern="1200" baseline="0">
                    <a:solidFill>
                      <a:schemeClr val="dk1">
                        <a:lumMod val="75000"/>
                        <a:lumOff val="25000"/>
                      </a:schemeClr>
                    </a:solidFill>
                    <a:latin typeface="+mn-lt"/>
                    <a:ea typeface="+mn-ea"/>
                    <a:cs typeface="+mn-cs"/>
                  </a:defRPr>
                </a:pPr>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35000"/>
                          <a:lumOff val="65000"/>
                        </a:schemeClr>
                      </a:solidFill>
                    </a:ln>
                    <a:effectLst/>
                  </c:spPr>
                </c15:leaderLines>
              </c:ext>
            </c:extLst>
          </c:dLbls>
          <c:cat>
            <c:numRef>
              <c:f>Sheet1!$A$2:$A$6</c:f>
              <c:numCache>
                <c:formatCode>m/d/yyyy</c:formatCode>
                <c:ptCount val="5"/>
                <c:pt idx="0" c:formatCode="m/d/yyyy">
                  <c:v>37261</c:v>
                </c:pt>
                <c:pt idx="1" c:formatCode="m/d/yyyy">
                  <c:v>37262</c:v>
                </c:pt>
                <c:pt idx="2" c:formatCode="m/d/yyyy">
                  <c:v>37263</c:v>
                </c:pt>
                <c:pt idx="3" c:formatCode="m/d/yyyy">
                  <c:v>37264</c:v>
                </c:pt>
                <c:pt idx="4" c:formatCode="m/d/yyyy">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1"/>
          <c:showCatName val="0"/>
          <c:showSerName val="0"/>
          <c:showPercent val="0"/>
          <c:showBubbleSize val="0"/>
        </c:dLbls>
        <c:axId val="437866257"/>
        <c:axId val="923882562"/>
      </c:areaChart>
      <c:dateAx>
        <c:axId val="437866257"/>
        <c:scaling>
          <c:orientation val="minMax"/>
        </c:scaling>
        <c:delete val="0"/>
        <c:axPos val="b"/>
        <c:majorTickMark val="out"/>
        <c:minorTickMark val="none"/>
        <c:tickLblPos val="nextTo"/>
        <c:spPr>
          <a:noFill/>
          <a:ln w="9525" cap="flat" cmpd="sng" algn="ctr">
            <a:solidFill>
              <a:schemeClr val="dk1">
                <a:lumMod val="15000"/>
                <a:lumOff val="85000"/>
              </a:schemeClr>
            </a:solidFill>
            <a:round/>
          </a:ln>
          <a:effectLst/>
        </c:spPr>
        <c:txPr>
          <a:bodyPr rot="-60000000" spcFirstLastPara="0" vertOverflow="ellipsis" vert="horz" wrap="square" anchor="ctr" anchorCtr="1"/>
          <a:lstStyle/>
          <a:p>
            <a:pPr>
              <a:defRPr lang="en-US" sz="900" b="0" i="0" u="none" strike="noStrike" kern="1200" baseline="0">
                <a:solidFill>
                  <a:schemeClr val="dk1">
                    <a:lumMod val="65000"/>
                    <a:lumOff val="35000"/>
                  </a:schemeClr>
                </a:solidFill>
                <a:latin typeface="+mn-lt"/>
                <a:ea typeface="+mn-ea"/>
                <a:cs typeface="+mn-cs"/>
              </a:defRPr>
            </a:pPr>
          </a:p>
        </c:txPr>
        <c:crossAx val="923882562"/>
        <c:crosses val="autoZero"/>
        <c:auto val="1"/>
        <c:lblOffset val="100"/>
        <c:baseTimeUnit val="days"/>
      </c:dateAx>
      <c:valAx>
        <c:axId val="923882562"/>
        <c:scaling>
          <c:orientation val="minMax"/>
        </c:scaling>
        <c:delete val="0"/>
        <c:axPos val="l"/>
        <c:majorGridlines>
          <c:spPr>
            <a:ln w="9525" cap="flat" cmpd="sng" algn="ctr">
              <a:solidFill>
                <a:schemeClr val="lt1">
                  <a:lumMod val="90200"/>
                </a:schemeClr>
              </a:solidFill>
              <a:round/>
            </a:ln>
            <a:effectLst/>
          </c:spPr>
        </c:majorGridlines>
        <c:title>
          <c:tx>
            <c:rich>
              <a:bodyPr rot="-5400000" spcFirstLastPara="0" vertOverflow="ellipsis" vert="horz" wrap="square" anchor="ctr" anchorCtr="1"/>
              <a:lstStyle/>
              <a:p>
                <a:pPr defTabSz="914400">
                  <a:defRPr lang="en-US" sz="1000" b="0" i="0" u="none" strike="noStrike" kern="1200" baseline="0">
                    <a:solidFill>
                      <a:schemeClr val="dk1">
                        <a:lumMod val="65000"/>
                        <a:lumOff val="35000"/>
                      </a:schemeClr>
                    </a:solidFill>
                    <a:latin typeface="+mn-lt"/>
                    <a:ea typeface="+mn-ea"/>
                    <a:cs typeface="+mn-cs"/>
                  </a:defRPr>
                </a:pPr>
                <a:r>
                  <a:t>Annual growth</a:t>
                </a:r>
              </a:p>
            </c:rich>
          </c:tx>
          <c:layout/>
          <c:overlay val="0"/>
          <c:spPr>
            <a:noFill/>
            <a:ln>
              <a:noFill/>
            </a:ln>
            <a:effectLst/>
          </c:spPr>
        </c:title>
        <c:numFmt formatCode="General" sourceLinked="1"/>
        <c:majorTickMark val="out"/>
        <c:minorTickMark val="none"/>
        <c:tickLblPos val="nextTo"/>
        <c:spPr>
          <a:noFill/>
          <a:ln>
            <a:noFill/>
          </a:ln>
          <a:effectLst/>
        </c:spPr>
        <c:txPr>
          <a:bodyPr rot="-60000000" spcFirstLastPara="0" vertOverflow="ellipsis" vert="horz" wrap="square" anchor="ctr" anchorCtr="1"/>
          <a:lstStyle/>
          <a:p>
            <a:pPr>
              <a:defRPr lang="en-US" sz="900" b="0" i="0" u="none" strike="noStrike" kern="1200" baseline="0">
                <a:solidFill>
                  <a:schemeClr val="dk1">
                    <a:lumMod val="65000"/>
                    <a:lumOff val="35000"/>
                  </a:schemeClr>
                </a:solidFill>
                <a:latin typeface="+mn-lt"/>
                <a:ea typeface="+mn-ea"/>
                <a:cs typeface="+mn-cs"/>
              </a:defRPr>
            </a:pPr>
          </a:p>
        </c:txPr>
        <c:crossAx val="437866257"/>
        <c:crosses val="autoZero"/>
        <c:crossBetween val="midCat"/>
      </c:valAx>
      <c:spPr>
        <a:noFill/>
        <a:ln>
          <a:noFill/>
        </a:ln>
        <a:effectLst/>
      </c:spPr>
    </c:plotArea>
    <c:legend>
      <c:legendPos val="b"/>
      <c:layout/>
      <c:overlay val="0"/>
      <c:spPr>
        <a:noFill/>
        <a:ln>
          <a:noFill/>
        </a:ln>
        <a:effectLst/>
      </c:spPr>
      <c:txPr>
        <a:bodyPr rot="0" spcFirstLastPara="0" vertOverflow="ellipsis" vert="horz" wrap="square" anchor="ctr" anchorCtr="1"/>
        <a:lstStyle/>
        <a:p>
          <a:pPr>
            <a:defRPr lang="en-US" sz="900" b="0" i="0" u="none" strike="noStrike" kern="1200" baseline="0">
              <a:solidFill>
                <a:schemeClr val="dk1">
                  <a:lumMod val="65000"/>
                  <a:lumOff val="35000"/>
                </a:schemeClr>
              </a:solidFill>
              <a:latin typeface="+mn-lt"/>
              <a:ea typeface="+mn-ea"/>
              <a:cs typeface="+mn-cs"/>
            </a:defRPr>
          </a:pPr>
        </a:p>
      </c:txPr>
    </c:legend>
    <c:plotVisOnly val="1"/>
    <c:dispBlanksAs val="zero"/>
    <c:showDLblsOverMax val="0"/>
    <c:extLst>
      <c:ext uri="{0b15fc19-7d7d-44ad-8c2d-2c3a37ce22c3}">
        <chartProps xmlns="https://web.wps.cn/et/2018/main" chartId="{988bc2fe-c4e5-4c33-b941-bfdcf5c1dda5}"/>
      </c:ext>
    </c:extLst>
  </c:chart>
  <c:spPr>
    <a:solidFill>
      <a:schemeClr val="lt1">
        <a:lumMod val="96000"/>
      </a:schemeClr>
    </a:solidFill>
    <a:ln w="9525" cap="flat" cmpd="sng" algn="ctr">
      <a:solidFill>
        <a:schemeClr val="tx1">
          <a:lumMod val="15000"/>
          <a:lumOff val="85000"/>
        </a:schemeClr>
      </a:solidFill>
      <a:round/>
    </a:ln>
    <a:effectLst/>
  </c:spPr>
  <c:txPr>
    <a:bodyPr/>
    <a:lstStyle/>
    <a:p>
      <a:pPr>
        <a:defRPr lang="en-US"/>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en-US" sz="1400" b="1" i="0" u="none" strike="noStrike" kern="1200" baseline="0">
                <a:solidFill>
                  <a:schemeClr val="tx1">
                    <a:lumMod val="75000"/>
                    <a:lumOff val="25000"/>
                  </a:schemeClr>
                </a:solidFill>
                <a:latin typeface="+mn-lt"/>
                <a:ea typeface="+mn-ea"/>
                <a:cs typeface="+mn-cs"/>
              </a:defRPr>
            </a:pPr>
            <a:r>
              <a:t>Commercial Printing Market (Vietnam)</a:t>
            </a:r>
          </a:p>
        </c:rich>
      </c:tx>
      <c:layout/>
      <c:overlay val="0"/>
      <c:spPr>
        <a:noFill/>
        <a:ln>
          <a:noFill/>
        </a:ln>
        <a:effectLst/>
      </c:spPr>
    </c:title>
    <c:autoTitleDeleted val="0"/>
    <c:plotArea>
      <c:layout/>
      <c:areaChart>
        <c:grouping val="stacked"/>
        <c:varyColors val="0"/>
        <c:ser>
          <c:idx val="0"/>
          <c:order val="0"/>
          <c:tx>
            <c:strRef>
              <c:f>Sheet1!$B$1</c:f>
              <c:strCache>
                <c:ptCount val="1"/>
                <c:pt idx="0">
                  <c:v>Competitor1</c:v>
                </c:pt>
              </c:strCache>
            </c:strRef>
          </c:tx>
          <c:spPr>
            <a:gradFill>
              <a:gsLst>
                <a:gs pos="0">
                  <a:schemeClr val="accent2">
                    <a:lumMod val="40000"/>
                    <a:lumOff val="60000"/>
                  </a:schemeClr>
                </a:gs>
                <a:gs pos="90000">
                  <a:schemeClr val="accent2"/>
                </a:gs>
              </a:gsLst>
              <a:lin ang="10800000" scaled="0"/>
            </a:gradFill>
            <a:ln>
              <a:gradFill>
                <a:gsLst>
                  <a:gs pos="0">
                    <a:schemeClr val="accent2"/>
                  </a:gs>
                  <a:gs pos="100000">
                    <a:schemeClr val="accent2">
                      <a:lumMod val="75000"/>
                    </a:schemeClr>
                  </a:gs>
                </a:gsLst>
                <a:lin ang="10800000" scaled="0"/>
              </a:gradFill>
            </a:ln>
            <a:effectLst/>
          </c:spPr>
          <c:dLbls>
            <c:delete val="1"/>
          </c:dLbls>
          <c:cat>
            <c:strRef>
              <c:f>Sheet1!$A$2:$A$4</c:f>
              <c:strCache>
                <c:ptCount val="3"/>
                <c:pt idx="0" c:formatCode="m/d/yyyy">
                  <c:v>Last Year</c:v>
                </c:pt>
                <c:pt idx="1" c:formatCode="m/d/yyyy">
                  <c:v>This Year</c:v>
                </c:pt>
                <c:pt idx="2" c:formatCode="m/d/yyyy">
                  <c:v>Next Year</c:v>
                </c:pt>
              </c:strCache>
            </c:strRef>
          </c:cat>
          <c:val>
            <c:numRef>
              <c:f>Sheet1!$B$2:$B$4</c:f>
              <c:numCache>
                <c:formatCode>General</c:formatCode>
                <c:ptCount val="3"/>
                <c:pt idx="0">
                  <c:v>110</c:v>
                </c:pt>
                <c:pt idx="1">
                  <c:v>120</c:v>
                </c:pt>
                <c:pt idx="2">
                  <c:v>150</c:v>
                </c:pt>
              </c:numCache>
            </c:numRef>
          </c:val>
        </c:ser>
        <c:ser>
          <c:idx val="1"/>
          <c:order val="1"/>
          <c:tx>
            <c:strRef>
              <c:f>Sheet1!$C$1</c:f>
              <c:strCache>
                <c:ptCount val="1"/>
                <c:pt idx="0">
                  <c:v>Competitor2</c:v>
                </c:pt>
              </c:strCache>
            </c:strRef>
          </c:tx>
          <c:spPr>
            <a:gradFill>
              <a:gsLst>
                <a:gs pos="0">
                  <a:schemeClr val="accent4">
                    <a:lumMod val="40000"/>
                    <a:lumOff val="60000"/>
                  </a:schemeClr>
                </a:gs>
                <a:gs pos="90000">
                  <a:schemeClr val="accent4"/>
                </a:gs>
              </a:gsLst>
              <a:lin ang="10800000" scaled="0"/>
            </a:gradFill>
            <a:ln>
              <a:gradFill>
                <a:gsLst>
                  <a:gs pos="0">
                    <a:schemeClr val="accent4"/>
                  </a:gs>
                  <a:gs pos="100000">
                    <a:schemeClr val="accent4">
                      <a:lumMod val="75000"/>
                    </a:schemeClr>
                  </a:gs>
                </a:gsLst>
                <a:lin ang="10800000" scaled="0"/>
              </a:gradFill>
            </a:ln>
            <a:effectLst/>
          </c:spPr>
          <c:dLbls>
            <c:delete val="1"/>
          </c:dLbls>
          <c:cat>
            <c:strRef>
              <c:f>Sheet1!$A$2:$A$4</c:f>
              <c:strCache>
                <c:ptCount val="3"/>
                <c:pt idx="0" c:formatCode="m/d/yyyy">
                  <c:v>Last Year</c:v>
                </c:pt>
                <c:pt idx="1" c:formatCode="m/d/yyyy">
                  <c:v>This Year</c:v>
                </c:pt>
                <c:pt idx="2" c:formatCode="m/d/yyyy">
                  <c:v>Next Year</c:v>
                </c:pt>
              </c:strCache>
            </c:strRef>
          </c:cat>
          <c:val>
            <c:numRef>
              <c:f>Sheet1!$C$2:$C$4</c:f>
              <c:numCache>
                <c:formatCode>General</c:formatCode>
                <c:ptCount val="3"/>
                <c:pt idx="0">
                  <c:v>87</c:v>
                </c:pt>
                <c:pt idx="1">
                  <c:v>75</c:v>
                </c:pt>
                <c:pt idx="2">
                  <c:v>60</c:v>
                </c:pt>
              </c:numCache>
            </c:numRef>
          </c:val>
        </c:ser>
        <c:ser>
          <c:idx val="2"/>
          <c:order val="2"/>
          <c:tx>
            <c:strRef>
              <c:f>Sheet1!$D$1</c:f>
              <c:strCache>
                <c:ptCount val="1"/>
                <c:pt idx="0">
                  <c:v>Competitor3</c:v>
                </c:pt>
              </c:strCache>
            </c:strRef>
          </c:tx>
          <c:spPr>
            <a:gradFill>
              <a:gsLst>
                <a:gs pos="0">
                  <a:schemeClr val="accent6">
                    <a:lumMod val="40000"/>
                    <a:lumOff val="60000"/>
                  </a:schemeClr>
                </a:gs>
                <a:gs pos="90000">
                  <a:schemeClr val="accent6"/>
                </a:gs>
              </a:gsLst>
              <a:lin ang="10800000" scaled="0"/>
            </a:gradFill>
            <a:ln>
              <a:gradFill>
                <a:gsLst>
                  <a:gs pos="0">
                    <a:schemeClr val="accent6"/>
                  </a:gs>
                  <a:gs pos="100000">
                    <a:schemeClr val="accent6">
                      <a:lumMod val="75000"/>
                    </a:schemeClr>
                  </a:gs>
                </a:gsLst>
                <a:lin ang="10800000" scaled="0"/>
              </a:gradFill>
            </a:ln>
            <a:effectLst/>
          </c:spPr>
          <c:dLbls>
            <c:delete val="1"/>
          </c:dLbls>
          <c:cat>
            <c:strRef>
              <c:f>Sheet1!$A$2:$A$4</c:f>
              <c:strCache>
                <c:ptCount val="3"/>
                <c:pt idx="0" c:formatCode="m/d/yyyy">
                  <c:v>Last Year</c:v>
                </c:pt>
                <c:pt idx="1" c:formatCode="m/d/yyyy">
                  <c:v>This Year</c:v>
                </c:pt>
                <c:pt idx="2" c:formatCode="m/d/yyyy">
                  <c:v>Next Year</c:v>
                </c:pt>
              </c:strCache>
            </c:strRef>
          </c:cat>
          <c:val>
            <c:numRef>
              <c:f>Sheet1!$D$2:$D$4</c:f>
              <c:numCache>
                <c:formatCode>General</c:formatCode>
                <c:ptCount val="3"/>
                <c:pt idx="0">
                  <c:v>220</c:v>
                </c:pt>
                <c:pt idx="1">
                  <c:v>190</c:v>
                </c:pt>
                <c:pt idx="2">
                  <c:v>150</c:v>
                </c:pt>
              </c:numCache>
            </c:numRef>
          </c:val>
        </c:ser>
        <c:ser>
          <c:idx val="3"/>
          <c:order val="3"/>
          <c:tx>
            <c:strRef>
              <c:f>Sheet1!$E$1</c:f>
              <c:strCache>
                <c:ptCount val="1"/>
                <c:pt idx="0">
                  <c:v>Competitor4</c:v>
                </c:pt>
              </c:strCache>
            </c:strRef>
          </c:tx>
          <c:spPr>
            <a:gradFill>
              <a:gsLst>
                <a:gs pos="0">
                  <a:schemeClr val="accent2">
                    <a:lumMod val="60000"/>
                    <a:lumMod val="40000"/>
                    <a:lumOff val="60000"/>
                  </a:schemeClr>
                </a:gs>
                <a:gs pos="90000">
                  <a:schemeClr val="accent2">
                    <a:lumMod val="60000"/>
                  </a:schemeClr>
                </a:gs>
              </a:gsLst>
              <a:lin ang="10800000" scaled="0"/>
            </a:gradFill>
            <a:ln>
              <a:gradFill>
                <a:gsLst>
                  <a:gs pos="0">
                    <a:schemeClr val="accent2">
                      <a:lumMod val="60000"/>
                    </a:schemeClr>
                  </a:gs>
                  <a:gs pos="100000">
                    <a:schemeClr val="accent2">
                      <a:lumMod val="60000"/>
                      <a:lumMod val="75000"/>
                    </a:schemeClr>
                  </a:gs>
                </a:gsLst>
                <a:lin ang="10800000" scaled="0"/>
              </a:gradFill>
            </a:ln>
            <a:effectLst/>
          </c:spPr>
          <c:dLbls>
            <c:delete val="1"/>
          </c:dLbls>
          <c:cat>
            <c:strRef>
              <c:f>Sheet1!$A$2:$A$4</c:f>
              <c:strCache>
                <c:ptCount val="3"/>
                <c:pt idx="0" c:formatCode="m/d/yyyy">
                  <c:v>Last Year</c:v>
                </c:pt>
                <c:pt idx="1" c:formatCode="m/d/yyyy">
                  <c:v>This Year</c:v>
                </c:pt>
                <c:pt idx="2" c:formatCode="m/d/yyyy">
                  <c:v>Next Year</c:v>
                </c:pt>
              </c:strCache>
            </c:strRef>
          </c:cat>
          <c:val>
            <c:numRef>
              <c:f>Sheet1!$E$2:$E$4</c:f>
              <c:numCache>
                <c:formatCode>General</c:formatCode>
                <c:ptCount val="3"/>
                <c:pt idx="0">
                  <c:v>350</c:v>
                </c:pt>
                <c:pt idx="1">
                  <c:v>430</c:v>
                </c:pt>
                <c:pt idx="2">
                  <c:v>450</c:v>
                </c:pt>
              </c:numCache>
            </c:numRef>
          </c:val>
        </c:ser>
        <c:ser>
          <c:idx val="4"/>
          <c:order val="4"/>
          <c:tx>
            <c:strRef>
              <c:f>Sheet1!$F$1</c:f>
              <c:strCache>
                <c:ptCount val="1"/>
                <c:pt idx="0">
                  <c:v>Competitor5</c:v>
                </c:pt>
              </c:strCache>
            </c:strRef>
          </c:tx>
          <c:spPr>
            <a:gradFill>
              <a:gsLst>
                <a:gs pos="0">
                  <a:schemeClr val="accent4">
                    <a:lumMod val="60000"/>
                    <a:lumMod val="40000"/>
                    <a:lumOff val="60000"/>
                  </a:schemeClr>
                </a:gs>
                <a:gs pos="90000">
                  <a:schemeClr val="accent4">
                    <a:lumMod val="60000"/>
                  </a:schemeClr>
                </a:gs>
              </a:gsLst>
              <a:lin ang="10800000" scaled="0"/>
            </a:gradFill>
            <a:ln>
              <a:gradFill>
                <a:gsLst>
                  <a:gs pos="0">
                    <a:schemeClr val="accent4">
                      <a:lumMod val="60000"/>
                    </a:schemeClr>
                  </a:gs>
                  <a:gs pos="100000">
                    <a:schemeClr val="accent4">
                      <a:lumMod val="60000"/>
                      <a:lumMod val="75000"/>
                    </a:schemeClr>
                  </a:gs>
                </a:gsLst>
                <a:lin ang="10800000" scaled="0"/>
              </a:gradFill>
            </a:ln>
            <a:effectLst/>
          </c:spPr>
          <c:dLbls>
            <c:delete val="1"/>
          </c:dLbls>
          <c:cat>
            <c:strRef>
              <c:f>Sheet1!$A$2:$A$4</c:f>
              <c:strCache>
                <c:ptCount val="3"/>
                <c:pt idx="0" c:formatCode="m/d/yyyy">
                  <c:v>Last Year</c:v>
                </c:pt>
                <c:pt idx="1" c:formatCode="m/d/yyyy">
                  <c:v>This Year</c:v>
                </c:pt>
                <c:pt idx="2" c:formatCode="m/d/yyyy">
                  <c:v>Next Year</c:v>
                </c:pt>
              </c:strCache>
            </c:strRef>
          </c:cat>
          <c:val>
            <c:numRef>
              <c:f>Sheet1!$F$2:$F$4</c:f>
              <c:numCache>
                <c:formatCode>General</c:formatCode>
                <c:ptCount val="3"/>
                <c:pt idx="0">
                  <c:v>150</c:v>
                </c:pt>
                <c:pt idx="1">
                  <c:v>267</c:v>
                </c:pt>
                <c:pt idx="2">
                  <c:v>300</c:v>
                </c:pt>
              </c:numCache>
            </c:numRef>
          </c:val>
        </c:ser>
        <c:dLbls>
          <c:showLegendKey val="0"/>
          <c:showVal val="0"/>
          <c:showCatName val="0"/>
          <c:showSerName val="0"/>
          <c:showPercent val="0"/>
          <c:showBubbleSize val="0"/>
        </c:dLbls>
        <c:axId val="95490972"/>
        <c:axId val="268952476"/>
      </c:areaChart>
      <c:dateAx>
        <c:axId val="95490972"/>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forceAA="0"/>
          <a:lstStyle/>
          <a:p>
            <a:pPr>
              <a:defRPr lang="en-US" sz="900" b="0" i="0" u="none" strike="noStrike" kern="1200" baseline="0">
                <a:solidFill>
                  <a:schemeClr val="tx1">
                    <a:lumMod val="65000"/>
                    <a:lumOff val="35000"/>
                  </a:schemeClr>
                </a:solidFill>
                <a:latin typeface="+mn-lt"/>
                <a:ea typeface="+mn-ea"/>
                <a:cs typeface="+mn-cs"/>
              </a:defRPr>
            </a:pPr>
          </a:p>
        </c:txPr>
        <c:crossAx val="268952476"/>
        <c:crosses val="autoZero"/>
        <c:auto val="1"/>
        <c:lblAlgn val="ctr"/>
        <c:lblOffset val="100"/>
        <c:baseTimeUnit val="days"/>
      </c:dateAx>
      <c:valAx>
        <c:axId val="268952476"/>
        <c:scaling>
          <c:orientation val="minMax"/>
        </c:scaling>
        <c:delete val="0"/>
        <c:axPos val="l"/>
        <c:majorGridlines>
          <c:spPr>
            <a:ln w="9525" cap="flat" cmpd="sng" algn="ctr">
              <a:solidFill>
                <a:schemeClr val="lt1">
                  <a:lumMod val="90200"/>
                </a:scheme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crossAx val="95490972"/>
        <c:crosses val="autoZero"/>
        <c:crossBetween val="midCat"/>
      </c:valAx>
      <c:spPr>
        <a:noFill/>
        <a:ln>
          <a:noFill/>
        </a:ln>
        <a:effectLst/>
      </c:spPr>
    </c:plotArea>
    <c:legend>
      <c:legendPos val="r"/>
      <c:layout/>
      <c:overlay val="0"/>
      <c:spPr>
        <a:noFill/>
        <a:ln>
          <a:noFill/>
        </a:ln>
        <a:effectLst/>
      </c:spPr>
      <c:txPr>
        <a:bodyPr rot="0" spcFirstLastPara="0"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legend>
    <c:plotVisOnly val="1"/>
    <c:dispBlanksAs val="zero"/>
    <c:showDLblsOverMax val="0"/>
    <c:extLst>
      <c:ext uri="{0b15fc19-7d7d-44ad-8c2d-2c3a37ce22c3}">
        <chartProps xmlns="https://web.wps.cn/et/2018/main" chartId="{d743f7e1-55ab-498d-8ea5-288e9f3d9a7a}"/>
      </c:ext>
    </c:extLst>
  </c:chart>
  <c:spPr>
    <a:noFill/>
    <a:ln>
      <a:noFill/>
    </a:ln>
    <a:effectLst/>
  </c:spPr>
  <c:txPr>
    <a:bodyPr/>
    <a:lstStyle/>
    <a:p>
      <a:pPr>
        <a:defRPr lang="en-US"/>
      </a:pPr>
    </a:p>
  </c:txPr>
  <c:externalData r:id="rId1">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10160">
  <cs:axisTitle>
    <cs:lnRef idx="0"/>
    <cs:fillRef idx="0"/>
    <cs:effectRef idx="0"/>
    <cs:fontRef idx="minor">
      <a:schemeClr val="dk1">
        <a:lumMod val="65000"/>
        <a:lumOff val="35000"/>
      </a:schemeClr>
    </cs:fontRef>
    <cs:defRPr sz="1000"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lt1">
          <a:lumMod val="96000"/>
        </a:schemeClr>
      </a:solidFill>
      <a:ln w="9525" cap="flat" cmpd="sng" algn="ctr">
        <a:solidFill>
          <a:schemeClr val="tx1">
            <a:lumMod val="15000"/>
            <a:lumOff val="85000"/>
          </a:schemeClr>
        </a:solidFill>
        <a:round/>
      </a:ln>
    </cs:spPr>
    <cs:defRPr sz="1000" kern="1200"/>
  </cs:chartArea>
  <cs:dataLabel>
    <cs:lnRef idx="0"/>
    <cs:fillRef idx="0"/>
    <cs:effectRef idx="0"/>
    <cs:fontRef idx="minor">
      <a:schemeClr val="dk1">
        <a:lumMod val="75000"/>
        <a:lumOff val="25000"/>
      </a:schemeClr>
    </cs:fontRef>
    <cs:defRPr sz="10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000"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100000">
            <a:schemeClr val="phClr"/>
          </a:gs>
          <a:gs pos="0">
            <a:schemeClr val="phClr">
              <a:hueOff val="-1670000"/>
            </a:schemeClr>
          </a:gs>
        </a:gsLst>
        <a:lin ang="0" scaled="0"/>
      </a:gradFill>
      <a:ln>
        <a:gradFill>
          <a:gsLst>
            <a:gs pos="100000">
              <a:schemeClr val="phClr">
                <a:lumMod val="75000"/>
              </a:schemeClr>
            </a:gs>
            <a:gs pos="0">
              <a:schemeClr val="phClr">
                <a:lumMod val="75000"/>
                <a:hueOff val="-1670000"/>
              </a:schemeClr>
            </a:gs>
          </a:gsLst>
          <a:lin ang="0" scaled="0"/>
        </a:gradFill>
      </a:ln>
      <a:effectLst/>
    </cs:spPr>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cap="flat" cmpd="sng" algn="ctr">
        <a:solidFill>
          <a:schemeClr val="dk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lt1">
            <a:lumMod val="902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a:solidFill>
          <a:schemeClr val="dk1">
            <a:lumMod val="75000"/>
            <a:lumOff val="2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dk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75000"/>
        <a:lumOff val="25000"/>
      </a:schemeClr>
    </cs:fontRef>
    <cs:defRPr sz="1400" b="1" kern="120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10149">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10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000"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lumMod val="40000"/>
              <a:lumOff val="60000"/>
            </a:schemeClr>
          </a:gs>
          <a:gs pos="90000">
            <a:schemeClr val="phClr"/>
          </a:gs>
        </a:gsLst>
        <a:lin ang="10800000" scaled="0"/>
      </a:gradFill>
      <a:ln>
        <a:gradFill>
          <a:gsLst>
            <a:gs pos="0">
              <a:schemeClr val="phClr"/>
            </a:gs>
            <a:gs pos="100000">
              <a:schemeClr val="phClr">
                <a:lumMod val="75000"/>
              </a:schemeClr>
            </a:gs>
          </a:gsLst>
          <a:lin ang="10800000" scaled="0"/>
        </a:gradFill>
      </a:ln>
      <a:effectLst/>
    </cs:spPr>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lt1">
            <a:lumMod val="902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75000"/>
        <a:lumOff val="25000"/>
      </a:schemeClr>
    </cs:fontRef>
    <cs:defRPr sz="1400" b="1" kern="120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wdp>
</file>

<file path=ppt/media/image4.png>
</file>

<file path=ppt/media/image5.wdp>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7FCF797E-0F98-4FBF-B001-2F886ADDD41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BDCD27B4-F875-477E-9EE1-9D4B0D1998A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5E0615F-E3B3-49F6-A227-2E08AFC9D1A5}" type="slidenum">
              <a:rPr lang="en-US" smtClean="0"/>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A4DA275-CCD0-4528-9188-9FD9211BF58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E0615F-E3B3-49F6-A227-2E08AFC9D1A5}"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97BF4A51-10B2-433A-ADB8-406F392DA8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253F59-1630-4D8F-A124-436A6BF89A18}"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97BF4A51-10B2-433A-ADB8-406F392DA8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8C253F59-1630-4D8F-A124-436A6BF89A1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bg1">
                <a:lumMod val="95000"/>
              </a:schemeClr>
            </a:gs>
            <a:gs pos="100000">
              <a:schemeClr val="bg2"/>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a:effectLst>
            <a:outerShdw blurRad="88900" dist="101600" dir="5400000" algn="ctr" rotWithShape="0">
              <a:srgbClr val="000000">
                <a:alpha val="2000"/>
              </a:srgbClr>
            </a:outerShdw>
          </a:effectLst>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000" kern="1200">
          <a:solidFill>
            <a:srgbClr val="202020"/>
          </a:solidFill>
          <a:effectLst>
            <a:outerShdw blurRad="50800" dist="38100" dir="5400000" algn="t" rotWithShape="0">
              <a:prstClr val="black">
                <a:alpha val="20000"/>
              </a:prstClr>
            </a:outerShdw>
          </a:effectLst>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120000"/>
        </a:lnSpc>
        <a:spcBef>
          <a:spcPts val="1000"/>
        </a:spcBef>
        <a:buSzPct val="75000"/>
        <a:buFont typeface="Arial" panose="020B0604020202020204" pitchFamily="34" charset="0"/>
        <a:buChar char="•"/>
        <a:defRPr sz="2800" kern="1200">
          <a:solidFill>
            <a:schemeClr val="tx1">
              <a:lumMod val="85000"/>
              <a:lumOff val="15000"/>
            </a:schemeClr>
          </a:solidFill>
          <a:latin typeface="Arial" panose="020B0604020202020204" pitchFamily="34" charset="0"/>
          <a:ea typeface="Arial" panose="020B0604020202020204" pitchFamily="34" charset="0"/>
          <a:cs typeface="+mn-cs"/>
        </a:defRPr>
      </a:lvl1pPr>
      <a:lvl2pPr marL="575945" indent="-228600" algn="l" defTabSz="914400" rtl="0" eaLnBrk="1" fontAlgn="auto" latinLnBrk="0" hangingPunct="1">
        <a:lnSpc>
          <a:spcPct val="120000"/>
        </a:lnSpc>
        <a:spcBef>
          <a:spcPts val="500"/>
        </a:spcBef>
        <a:buSzPct val="75000"/>
        <a:buFont typeface="Arial" panose="020B0604020202020204" pitchFamily="34" charset="0"/>
        <a:buChar char="•"/>
        <a:defRPr sz="2200" kern="1200">
          <a:solidFill>
            <a:schemeClr val="tx1">
              <a:lumMod val="75000"/>
              <a:lumOff val="25000"/>
            </a:schemeClr>
          </a:solidFill>
          <a:latin typeface="Arial" panose="020B0604020202020204" pitchFamily="34" charset="0"/>
          <a:ea typeface="Arial" panose="020B0604020202020204" pitchFamily="34" charset="0"/>
          <a:cs typeface="+mn-cs"/>
        </a:defRPr>
      </a:lvl2pPr>
      <a:lvl3pPr marL="1007745" indent="-228600" algn="l" defTabSz="914400" rtl="0" eaLnBrk="1" fontAlgn="auto" latinLnBrk="0" hangingPunct="1">
        <a:lnSpc>
          <a:spcPct val="120000"/>
        </a:lnSpc>
        <a:spcBef>
          <a:spcPts val="500"/>
        </a:spcBef>
        <a:buSzPct val="75000"/>
        <a:buFont typeface="Arial" panose="020B0604020202020204" pitchFamily="34" charset="0"/>
        <a:buChar char="‒"/>
        <a:defRPr sz="2000" kern="1200">
          <a:solidFill>
            <a:schemeClr val="tx1">
              <a:lumMod val="65000"/>
              <a:lumOff val="35000"/>
            </a:schemeClr>
          </a:solidFill>
          <a:latin typeface="Arial" panose="020B0604020202020204" pitchFamily="34" charset="0"/>
          <a:ea typeface="Arial" panose="020B0604020202020204" pitchFamily="34" charset="0"/>
          <a:cs typeface="+mn-cs"/>
        </a:defRPr>
      </a:lvl3pPr>
      <a:lvl4pPr marL="1511935" indent="-228600" algn="l" defTabSz="914400" rtl="0" eaLnBrk="1" fontAlgn="auto" latinLnBrk="0" hangingPunct="1">
        <a:lnSpc>
          <a:spcPct val="100000"/>
        </a:lnSpc>
        <a:spcBef>
          <a:spcPts val="500"/>
        </a:spcBef>
        <a:buSzPct val="75000"/>
        <a:buFont typeface="Arial" panose="020B0604020202020204" pitchFamily="34" charset="0"/>
        <a:buChar char="˃"/>
        <a:defRPr sz="1800" kern="1200">
          <a:solidFill>
            <a:schemeClr val="tx1">
              <a:lumMod val="50000"/>
              <a:lumOff val="50000"/>
            </a:schemeClr>
          </a:solidFill>
          <a:latin typeface="Arial" panose="020B0604020202020204" pitchFamily="34" charset="0"/>
          <a:ea typeface="Arial" panose="020B0604020202020204" pitchFamily="34" charset="0"/>
          <a:cs typeface="+mn-cs"/>
        </a:defRPr>
      </a:lvl4pPr>
      <a:lvl5pPr marL="1943735" indent="-228600" algn="l" defTabSz="914400" rtl="0" eaLnBrk="1" fontAlgn="auto" latinLnBrk="0" hangingPunct="1">
        <a:lnSpc>
          <a:spcPct val="90000"/>
        </a:lnSpc>
        <a:spcBef>
          <a:spcPts val="500"/>
        </a:spcBef>
        <a:buSzPct val="75000"/>
        <a:buFont typeface="Arial" panose="020B0604020202020204" pitchFamily="34" charset="0"/>
        <a:buChar char="˃"/>
        <a:defRPr sz="1800" kern="1200">
          <a:solidFill>
            <a:schemeClr val="tx1">
              <a:lumMod val="50000"/>
              <a:lumOff val="50000"/>
            </a:schemeClr>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4.xml"/><Relationship Id="rId6" Type="http://schemas.openxmlformats.org/officeDocument/2006/relationships/hyperlink" Target="https://inkholon.tumblr.com/" TargetMode="External"/><Relationship Id="rId5" Type="http://schemas.openxmlformats.org/officeDocument/2006/relationships/hyperlink" Target="https://www.facebook.com/Inkholon.com.vn" TargetMode="External"/><Relationship Id="rId4" Type="http://schemas.openxmlformats.org/officeDocument/2006/relationships/hyperlink" Target="https://www.youtube.com/watch?v=VQxT4zeGAfg" TargetMode="External"/><Relationship Id="rId3" Type="http://schemas.openxmlformats.org/officeDocument/2006/relationships/hyperlink" Target="https://www.youtube.com/@canthohaiminhphat3158" TargetMode="External"/><Relationship Id="rId2" Type="http://schemas.openxmlformats.org/officeDocument/2006/relationships/hyperlink" Target="https://www.facebook.com/InHaiMinhPhatCanTho/" TargetMode="External"/><Relationship Id="rId1" Type="http://schemas.openxmlformats.org/officeDocument/2006/relationships/tags" Target="../tags/tag1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4.xml"/><Relationship Id="rId2" Type="http://schemas.openxmlformats.org/officeDocument/2006/relationships/tags" Target="../tags/tag18.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4.xml"/><Relationship Id="rId3" Type="http://schemas.microsoft.com/office/2007/relationships/hdphoto" Target="../media/image5.wdp"/><Relationship Id="rId2" Type="http://schemas.openxmlformats.org/officeDocument/2006/relationships/image" Target="../media/image4.png"/><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4.xml"/><Relationship Id="rId3" Type="http://schemas.microsoft.com/office/2007/relationships/hdphoto" Target="../media/image5.wdp"/><Relationship Id="rId2" Type="http://schemas.openxmlformats.org/officeDocument/2006/relationships/image" Target="../media/image4.pn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4" Type="http://schemas.openxmlformats.org/officeDocument/2006/relationships/slideLayout" Target="../slideLayouts/slideLayout7.xml"/><Relationship Id="rId13" Type="http://schemas.openxmlformats.org/officeDocument/2006/relationships/image" Target="../media/image1.jpeg"/><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tags" Target="../tags/tag19.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4.xml"/><Relationship Id="rId2" Type="http://schemas.openxmlformats.org/officeDocument/2006/relationships/tags" Target="../tags/tag31.xml"/><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4.xml"/><Relationship Id="rId2" Type="http://schemas.openxmlformats.org/officeDocument/2006/relationships/tags" Target="../tags/tag32.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4.xml"/><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5" Type="http://schemas.openxmlformats.org/officeDocument/2006/relationships/slideLayout" Target="../slideLayouts/slideLayout2.xml"/><Relationship Id="rId14" Type="http://schemas.openxmlformats.org/officeDocument/2006/relationships/image" Target="../media/image1.jpeg"/><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4.xml"/><Relationship Id="rId2" Type="http://schemas.openxmlformats.org/officeDocument/2006/relationships/tags" Target="../tags/tag36.xml"/><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2.xml"/><Relationship Id="rId2" Type="http://schemas.openxmlformats.org/officeDocument/2006/relationships/tags" Target="../tags/tag37.xml"/><Relationship Id="rId1" Type="http://schemas.openxmlformats.org/officeDocument/2006/relationships/image" Target="../media/image1.jpe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8.xml"/><Relationship Id="rId1" Type="http://schemas.openxmlformats.org/officeDocument/2006/relationships/image" Target="../media/image1.jpe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tags" Target="../tags/tag39.xml"/></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image" Target="../media/image1.jpe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jpeg"/><Relationship Id="rId1" Type="http://schemas.openxmlformats.org/officeDocument/2006/relationships/image" Target="../media/image9.jpe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microsoft.com/office/2007/relationships/hdphoto" Target="../media/image3.wdp"/><Relationship Id="rId2" Type="http://schemas.openxmlformats.org/officeDocument/2006/relationships/image" Target="../media/image2.png"/><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1.jpeg"/></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jpeg"/></Relationships>
</file>

<file path=ppt/slides/_rels/slide3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4.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image" Target="../media/image1.jpeg"/></Relationships>
</file>

<file path=ppt/slides/_rels/slide3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5.png"/><Relationship Id="rId3" Type="http://schemas.openxmlformats.org/officeDocument/2006/relationships/hyperlink" Target="https://www.youtube.com/watch?v=jAcrir2j9NQ" TargetMode="External"/><Relationship Id="rId2" Type="http://schemas.openxmlformats.org/officeDocument/2006/relationships/hyperlink" Target="https://www.youtube.com/@HEYTvvn/featured" TargetMode="External"/><Relationship Id="rId1" Type="http://schemas.openxmlformats.org/officeDocument/2006/relationships/image" Target="../media/image1.jpe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jpe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jpeg"/><Relationship Id="rId2" Type="http://schemas.microsoft.com/office/2007/relationships/hdphoto" Target="../media/image5.wdp"/><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jpeg"/><Relationship Id="rId2" Type="http://schemas.microsoft.com/office/2007/relationships/hdphoto" Target="../media/image5.wdp"/><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8.jpeg"/><Relationship Id="rId2" Type="http://schemas.microsoft.com/office/2007/relationships/hdphoto" Target="../media/image5.wdp"/><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4.xml"/><Relationship Id="rId2" Type="http://schemas.openxmlformats.org/officeDocument/2006/relationships/image" Target="../media/image1.jpeg"/><Relationship Id="rId1" Type="http://schemas.openxmlformats.org/officeDocument/2006/relationships/tags" Target="../tags/tag14.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4.xml"/><Relationship Id="rId3" Type="http://schemas.openxmlformats.org/officeDocument/2006/relationships/image" Target="../media/image1.jpeg"/><Relationship Id="rId2" Type="http://schemas.openxmlformats.org/officeDocument/2006/relationships/tags" Target="../tags/tag15.xml"/><Relationship Id="rId1" Type="http://schemas.openxmlformats.org/officeDocument/2006/relationships/chart" Target="../charts/chart1.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4.xml"/><Relationship Id="rId2" Type="http://schemas.openxmlformats.org/officeDocument/2006/relationships/tags" Target="../tags/tag16.xml"/><Relationship Id="rId1"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0" y="0"/>
            <a:ext cx="12192000" cy="6858000"/>
          </a:xfrm>
          <a:prstGeom prst="rect">
            <a:avLst/>
          </a:prstGeom>
          <a:solidFill>
            <a:srgbClr val="9EB38E"/>
          </a:solidFill>
          <a:ln w="12700" cap="flat" cmpd="sng" algn="ctr">
            <a:noFill/>
            <a:prstDash val="solid"/>
            <a:miter lim="800000"/>
          </a:ln>
          <a:effectLst/>
        </p:spPr>
        <p:txBody>
          <a:bodyPr rtlCol="0" anchor="ctr"/>
          <a:lstStyle/>
          <a:p>
            <a:pPr lvl="0" algn="ctr">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44" name="矩形 43"/>
          <p:cNvSpPr/>
          <p:nvPr/>
        </p:nvSpPr>
        <p:spPr>
          <a:xfrm>
            <a:off x="323849" y="283235"/>
            <a:ext cx="11563351" cy="6314088"/>
          </a:xfrm>
          <a:prstGeom prst="rect">
            <a:avLst/>
          </a:prstGeom>
          <a:solidFill>
            <a:schemeClr val="bg1"/>
          </a:solidFill>
          <a:ln w="38100" cap="flat" cmpd="sng" algn="ctr">
            <a:noFill/>
            <a:prstDash val="solid"/>
            <a:miter lim="800000"/>
          </a:ln>
          <a:effectLst>
            <a:outerShdw blurRad="63500" sx="101000" sy="101000" algn="c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45" name="矩形 44"/>
          <p:cNvSpPr/>
          <p:nvPr/>
        </p:nvSpPr>
        <p:spPr>
          <a:xfrm>
            <a:off x="2912782" y="2441514"/>
            <a:ext cx="6372722" cy="1014730"/>
          </a:xfrm>
          <a:prstGeom prst="rect">
            <a:avLst/>
          </a:prstGeom>
        </p:spPr>
        <p:txBody>
          <a:bodyPr wrap="square">
            <a:spAutoFit/>
          </a:bodyPr>
          <a:lstStyle/>
          <a:p>
            <a:pPr algn="dist"/>
            <a:r>
              <a:rPr lang="en-US" altLang="zh-CN" sz="6000">
                <a:solidFill>
                  <a:srgbClr val="789363"/>
                </a:solidFill>
                <a:latin typeface="Arial" panose="020B0604020202020204" pitchFamily="34" charset="0"/>
                <a:ea typeface="Arial" panose="020B0604020202020204" pitchFamily="34" charset="0"/>
              </a:rPr>
              <a:t>GO-TO-MARKET</a:t>
            </a:r>
            <a:endParaRPr lang="en-US" altLang="zh-CN" sz="6000">
              <a:solidFill>
                <a:srgbClr val="789363"/>
              </a:solidFill>
              <a:latin typeface="Arial" panose="020B0604020202020204" pitchFamily="34" charset="0"/>
              <a:ea typeface="Arial" panose="020B0604020202020204" pitchFamily="34" charset="0"/>
            </a:endParaRPr>
          </a:p>
        </p:txBody>
      </p:sp>
      <p:sp>
        <p:nvSpPr>
          <p:cNvPr id="46" name="文本框 45"/>
          <p:cNvSpPr txBox="1"/>
          <p:nvPr/>
        </p:nvSpPr>
        <p:spPr>
          <a:xfrm>
            <a:off x="2336798" y="4005473"/>
            <a:ext cx="7540628" cy="368300"/>
          </a:xfrm>
          <a:prstGeom prst="rect">
            <a:avLst/>
          </a:prstGeom>
          <a:noFill/>
        </p:spPr>
        <p:txBody>
          <a:bodyPr wrap="square" rtlCol="0">
            <a:spAutoFit/>
          </a:bodyPr>
          <a:lstStyle/>
          <a:p>
            <a:pPr algn="ctr">
              <a:lnSpc>
                <a:spcPct val="150000"/>
              </a:lnSpc>
            </a:pPr>
            <a:r>
              <a:rPr lang="en-US" altLang="zh-CN" sz="1200" dirty="0">
                <a:solidFill>
                  <a:prstClr val="black">
                    <a:lumMod val="65000"/>
                    <a:lumOff val="35000"/>
                  </a:prstClr>
                </a:solidFill>
                <a:cs typeface="+mn-ea"/>
                <a:sym typeface="+mn-lt"/>
              </a:rPr>
              <a:t>Strategy for launching current &amp; new comercial printing products into the market</a:t>
            </a:r>
            <a:endParaRPr lang="en-US" altLang="zh-CN" sz="1200" dirty="0">
              <a:solidFill>
                <a:prstClr val="black">
                  <a:lumMod val="65000"/>
                  <a:lumOff val="35000"/>
                </a:prstClr>
              </a:solidFill>
              <a:cs typeface="+mn-ea"/>
              <a:sym typeface="+mn-lt"/>
            </a:endParaRPr>
          </a:p>
        </p:txBody>
      </p:sp>
      <p:pic>
        <p:nvPicPr>
          <p:cNvPr id="3" name="图片 2"/>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323849" y="1652429"/>
            <a:ext cx="2324100" cy="4944894"/>
          </a:xfrm>
          <a:prstGeom prst="rect">
            <a:avLst/>
          </a:prstGeom>
        </p:spPr>
      </p:pic>
      <p:pic>
        <p:nvPicPr>
          <p:cNvPr id="4" name="图片 3"/>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l="89531" b="42000"/>
          <a:stretch>
            <a:fillRect/>
          </a:stretch>
        </p:blipFill>
        <p:spPr>
          <a:xfrm>
            <a:off x="9287703" y="283235"/>
            <a:ext cx="2597298" cy="41719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COMPETITORS’ MARKET APPROACH &amp; STRATEGY</a:t>
            </a:r>
            <a:endParaRPr lang="en-US" altLang="zh-CN" sz="2800" dirty="0">
              <a:solidFill>
                <a:prstClr val="black">
                  <a:lumMod val="85000"/>
                  <a:lumOff val="15000"/>
                </a:prstClr>
              </a:solidFill>
              <a:latin typeface="+mn-lt"/>
              <a:ea typeface="+mn-ea"/>
              <a:cs typeface="+mn-ea"/>
              <a:sym typeface="+mn-lt"/>
            </a:endParaRPr>
          </a:p>
        </p:txBody>
      </p:sp>
      <p:graphicFrame>
        <p:nvGraphicFramePr>
          <p:cNvPr id="10" name="Content Placeholder 8"/>
          <p:cNvGraphicFramePr/>
          <p:nvPr>
            <p:custDataLst>
              <p:tags r:id="rId1"/>
            </p:custDataLst>
          </p:nvPr>
        </p:nvGraphicFramePr>
        <p:xfrm>
          <a:off x="560705" y="1228090"/>
          <a:ext cx="11108055" cy="4806950"/>
        </p:xfrm>
        <a:graphic>
          <a:graphicData uri="http://schemas.openxmlformats.org/drawingml/2006/table">
            <a:tbl>
              <a:tblPr firstRow="1" bandRow="1">
                <a:tableStyleId>{EB9631B5-78F2-41C9-869B-9F39066F8104}</a:tableStyleId>
              </a:tblPr>
              <a:tblGrid>
                <a:gridCol w="1918335"/>
                <a:gridCol w="3003550"/>
                <a:gridCol w="3166110"/>
                <a:gridCol w="3020060"/>
              </a:tblGrid>
              <a:tr h="372745">
                <a:tc>
                  <a:txBody>
                    <a:bodyPr/>
                    <a:p>
                      <a:endParaRPr lang="en-US" sz="1100" dirty="0"/>
                    </a:p>
                  </a:txBody>
                  <a:tcPr marL="76458" marR="76458"/>
                </a:tc>
                <a:tc>
                  <a:txBody>
                    <a:bodyPr/>
                    <a:p>
                      <a:r>
                        <a:rPr lang="en-US" sz="1100" dirty="0"/>
                        <a:t>HAI MINH PHAT</a:t>
                      </a:r>
                      <a:endParaRPr lang="en-US" sz="1100" dirty="0"/>
                    </a:p>
                  </a:txBody>
                  <a:tcPr marL="76458" marR="76458"/>
                </a:tc>
                <a:tc>
                  <a:txBody>
                    <a:bodyPr/>
                    <a:p>
                      <a:r>
                        <a:rPr lang="en-US" sz="1100" dirty="0"/>
                        <a:t>SONG PHAT</a:t>
                      </a:r>
                      <a:endParaRPr lang="en-US" sz="1100" dirty="0"/>
                    </a:p>
                  </a:txBody>
                  <a:tcPr marL="76458" marR="76458"/>
                </a:tc>
                <a:tc>
                  <a:txBody>
                    <a:bodyPr/>
                    <a:p>
                      <a:r>
                        <a:rPr lang="en-US" sz="1100" dirty="0"/>
                        <a:t>ARROWPRINT</a:t>
                      </a:r>
                      <a:endParaRPr lang="en-US" sz="1100" dirty="0"/>
                    </a:p>
                  </a:txBody>
                  <a:tcPr marL="76458" marR="76458"/>
                </a:tc>
              </a:tr>
              <a:tr h="700405">
                <a:tc>
                  <a:txBody>
                    <a:bodyPr/>
                    <a:p>
                      <a:r>
                        <a:rPr lang="en-US" sz="1100" dirty="0"/>
                        <a:t>Target market</a:t>
                      </a:r>
                      <a:endParaRPr lang="en-US" sz="1100" dirty="0"/>
                    </a:p>
                  </a:txBody>
                  <a:tcPr marL="76458" marR="76458"/>
                </a:tc>
                <a:tc>
                  <a:txBody>
                    <a:bodyPr/>
                    <a:p>
                      <a:pPr fontAlgn="base"/>
                      <a:r>
                        <a:rPr lang="en-US" sz="900" dirty="0">
                          <a:effectLst/>
                        </a:rPr>
                        <a:t>Ho Chi Minh City, Vietnam </a:t>
                      </a:r>
                      <a:endParaRPr lang="en-US" sz="900" dirty="0">
                        <a:effectLst/>
                      </a:endParaRPr>
                    </a:p>
                  </a:txBody>
                  <a:tcPr marL="76458" marR="76458"/>
                </a:tc>
                <a:tc>
                  <a:txBody>
                    <a:bodyPr/>
                    <a:p>
                      <a:pPr fontAlgn="base"/>
                      <a:r>
                        <a:rPr lang="en-US" sz="900" dirty="0">
                          <a:effectLst/>
                        </a:rPr>
                        <a:t>Ho Chi Minh City, Vietnam </a:t>
                      </a:r>
                      <a:endParaRPr lang="en-US" sz="900" dirty="0">
                        <a:effectLst/>
                      </a:endParaRPr>
                    </a:p>
                  </a:txBody>
                  <a:tcPr marL="76458" marR="76458"/>
                </a:tc>
                <a:tc>
                  <a:txBody>
                    <a:bodyPr/>
                    <a:p>
                      <a:pPr fontAlgn="base"/>
                      <a:r>
                        <a:rPr lang="en-US" sz="900" dirty="0">
                          <a:effectLst/>
                        </a:rPr>
                        <a:t>Ho Chi Minh City, Vietnam </a:t>
                      </a:r>
                      <a:endParaRPr lang="en-US" sz="900" dirty="0">
                        <a:effectLst/>
                      </a:endParaRPr>
                    </a:p>
                    <a:p>
                      <a:pPr fontAlgn="base"/>
                      <a:endParaRPr lang="en-US" sz="900" dirty="0">
                        <a:effectLst/>
                      </a:endParaRPr>
                    </a:p>
                  </a:txBody>
                  <a:tcPr marL="76458" marR="76458"/>
                </a:tc>
              </a:tr>
              <a:tr h="723265">
                <a:tc>
                  <a:txBody>
                    <a:bodyPr/>
                    <a:p>
                      <a:r>
                        <a:rPr lang="en-US" sz="1100" dirty="0"/>
                        <a:t>Strengths &amp; core competencies</a:t>
                      </a:r>
                      <a:endParaRPr lang="en-US" sz="1100" dirty="0"/>
                    </a:p>
                  </a:txBody>
                  <a:tcPr marL="76458" marR="76458"/>
                </a:tc>
                <a:tc>
                  <a:txBody>
                    <a:bodyPr/>
                    <a:p>
                      <a:pPr lvl="0">
                        <a:buNone/>
                      </a:pPr>
                      <a:r>
                        <a:rPr lang="en-US" sz="900" noProof="0" dirty="0">
                          <a:effectLst/>
                        </a:rPr>
                        <a:t>Special creative design according to customer requirements.</a:t>
                      </a:r>
                      <a:endParaRPr lang="en-US" sz="900" u="none" strike="noStrike" cap="none" spc="0" noProof="0" dirty="0">
                        <a:effectLst/>
                      </a:endParaRPr>
                    </a:p>
                    <a:p>
                      <a:pPr lvl="0">
                        <a:buNone/>
                      </a:pPr>
                      <a:r>
                        <a:rPr lang="en-US" sz="900" noProof="0" dirty="0">
                          <a:effectLst/>
                        </a:rPr>
                        <a:t>Providing printing solutions for customers and businesses in various fields: education, government services, etc.</a:t>
                      </a:r>
                      <a:endParaRPr lang="en-US" sz="900" u="none" strike="noStrike" cap="none" spc="0" noProof="0" dirty="0">
                        <a:effectLst/>
                      </a:endParaRPr>
                    </a:p>
                    <a:p>
                      <a:pPr lvl="0">
                        <a:buNone/>
                      </a:pPr>
                      <a:r>
                        <a:rPr lang="en-US" sz="900" noProof="0" dirty="0">
                          <a:effectLst/>
                        </a:rPr>
                        <a:t>Delivering product within 1 day at low price.</a:t>
                      </a:r>
                      <a:endParaRPr lang="en-US" sz="900" noProof="0" dirty="0">
                        <a:effectLst/>
                      </a:endParaRPr>
                    </a:p>
                  </a:txBody>
                  <a:tcPr marL="76458" marR="76458"/>
                </a:tc>
                <a:tc>
                  <a:txBody>
                    <a:bodyPr/>
                    <a:p>
                      <a:pPr lvl="0" algn="l">
                        <a:lnSpc>
                          <a:spcPct val="100000"/>
                        </a:lnSpc>
                        <a:spcBef>
                          <a:spcPts val="0"/>
                        </a:spcBef>
                        <a:spcAft>
                          <a:spcPts val="0"/>
                        </a:spcAft>
                        <a:buNone/>
                      </a:pPr>
                      <a:r>
                        <a:rPr lang="en-US" sz="900" noProof="0" dirty="0">
                          <a:effectLst/>
                        </a:rPr>
                        <a:t>3D printing in decal, canvas, PP,  silk, wallpaper, </a:t>
                      </a:r>
                      <a:r>
                        <a:rPr lang="en-US" sz="900" noProof="0" dirty="0" err="1">
                          <a:effectLst/>
                        </a:rPr>
                        <a:t>Hiflex</a:t>
                      </a:r>
                      <a:r>
                        <a:rPr lang="en-US" sz="900" noProof="0" dirty="0">
                          <a:effectLst/>
                        </a:rPr>
                        <a:t>, blacklist </a:t>
                      </a:r>
                      <a:r>
                        <a:rPr lang="en-US" sz="900" noProof="0" dirty="0" err="1">
                          <a:effectLst/>
                        </a:rPr>
                        <a:t>flim</a:t>
                      </a:r>
                      <a:r>
                        <a:rPr lang="en-US" sz="900" noProof="0" dirty="0">
                          <a:effectLst/>
                        </a:rPr>
                        <a:t>.</a:t>
                      </a:r>
                      <a:endParaRPr lang="en-US" sz="900" u="none" strike="noStrike" cap="none" spc="0" noProof="0" dirty="0">
                        <a:effectLst/>
                      </a:endParaRPr>
                    </a:p>
                    <a:p>
                      <a:pPr lvl="0" algn="l">
                        <a:lnSpc>
                          <a:spcPct val="100000"/>
                        </a:lnSpc>
                        <a:spcBef>
                          <a:spcPts val="0"/>
                        </a:spcBef>
                        <a:spcAft>
                          <a:spcPts val="0"/>
                        </a:spcAft>
                        <a:buNone/>
                      </a:pPr>
                      <a:r>
                        <a:rPr lang="en-US" sz="900" noProof="0" dirty="0">
                          <a:effectLst/>
                        </a:rPr>
                        <a:t>Large format printings, modern printing technology, ability to deliver printing products and advertisement setup for customers  not only in Ho Chi Minh city but nearby provinces.</a:t>
                      </a:r>
                      <a:endParaRPr lang="en-US" sz="900" noProof="0" dirty="0">
                        <a:effectLst/>
                      </a:endParaRPr>
                    </a:p>
                  </a:txBody>
                  <a:tcPr marL="76458" marR="76458"/>
                </a:tc>
                <a:tc>
                  <a:txBody>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sz="900" u="none" strike="noStrike" kern="1200" cap="none" spc="0" normalizeH="0" baseline="0" noProof="0" dirty="0">
                          <a:ln>
                            <a:noFill/>
                          </a:ln>
                          <a:effectLst/>
                          <a:uLnTx/>
                          <a:uFillTx/>
                        </a:rPr>
                        <a:t>Outdoor &amp; indoor point-of-sale materials or signage.</a:t>
                      </a:r>
                      <a:endParaRPr kumimoji="0" lang="en-US" sz="900" u="none" strike="noStrike" kern="1200" cap="none" spc="0" normalizeH="0" baseline="0" noProof="0" dirty="0">
                        <a:ln>
                          <a:noFill/>
                        </a:ln>
                        <a:effectLst/>
                        <a:uLnTx/>
                        <a:uFillTx/>
                      </a:endParaRPr>
                    </a:p>
                    <a:p>
                      <a:pPr marL="0" marR="0" lvl="0" indent="0" algn="l" defTabSz="914400" rtl="0" eaLnBrk="1" fontAlgn="auto" latinLnBrk="0" hangingPunct="1">
                        <a:lnSpc>
                          <a:spcPct val="100000"/>
                        </a:lnSpc>
                        <a:spcBef>
                          <a:spcPts val="0"/>
                        </a:spcBef>
                        <a:spcAft>
                          <a:spcPts val="0"/>
                        </a:spcAft>
                        <a:buClrTx/>
                        <a:buSzTx/>
                        <a:buFontTx/>
                        <a:buNone/>
                        <a:defRPr/>
                      </a:pPr>
                      <a:r>
                        <a:rPr kumimoji="0" lang="en-US" sz="900" u="none" strike="noStrike" kern="1200" cap="none" spc="0" normalizeH="0" baseline="0" noProof="0" dirty="0">
                          <a:ln>
                            <a:noFill/>
                          </a:ln>
                          <a:effectLst/>
                          <a:uLnTx/>
                          <a:uFillTx/>
                        </a:rPr>
                        <a:t>Able to print on various kind of products or materials.</a:t>
                      </a:r>
                      <a:endParaRPr kumimoji="0" lang="en-US" sz="900" u="none" strike="noStrike" kern="1200" cap="none" spc="0" normalizeH="0" baseline="0" noProof="0" dirty="0">
                        <a:ln>
                          <a:noFill/>
                        </a:ln>
                        <a:effectLst/>
                        <a:uLnTx/>
                        <a:uFillTx/>
                      </a:endParaRPr>
                    </a:p>
                  </a:txBody>
                  <a:tcPr marL="76458" marR="76458"/>
                </a:tc>
              </a:tr>
              <a:tr h="894080">
                <a:tc>
                  <a:txBody>
                    <a:bodyPr/>
                    <a:p>
                      <a:r>
                        <a:rPr lang="en-US" sz="1100" dirty="0"/>
                        <a:t>Weaknesses &amp; gaps</a:t>
                      </a:r>
                      <a:endParaRPr lang="en-US" sz="1100" dirty="0"/>
                    </a:p>
                  </a:txBody>
                  <a:tcPr marL="76458" marR="76458"/>
                </a:tc>
                <a:tc>
                  <a:txBody>
                    <a:bodyPr/>
                    <a:p>
                      <a:pPr fontAlgn="base"/>
                      <a:r>
                        <a:rPr lang="en-US" sz="900" dirty="0">
                          <a:effectLst/>
                        </a:rPr>
                        <a:t>Bad customer service, employees were not supportive and being rude to customers.</a:t>
                      </a:r>
                      <a:endParaRPr lang="en-US" sz="900" dirty="0">
                        <a:effectLst/>
                      </a:endParaRPr>
                    </a:p>
                  </a:txBody>
                  <a:tcPr marL="76458" marR="76458"/>
                </a:tc>
                <a:tc>
                  <a:txBody>
                    <a:bodyPr/>
                    <a:p>
                      <a:pPr fontAlgn="base"/>
                      <a:r>
                        <a:rPr lang="en-US" sz="900" dirty="0">
                          <a:effectLst/>
                        </a:rPr>
                        <a:t>Customers don't know how to order, they need to visit and purchase at the store; There are no quotation for reference</a:t>
                      </a:r>
                      <a:endParaRPr lang="en-US" sz="900" dirty="0">
                        <a:effectLst/>
                      </a:endParaRPr>
                    </a:p>
                  </a:txBody>
                  <a:tcPr marL="76458" marR="76458"/>
                </a:tc>
                <a:tc>
                  <a:txBody>
                    <a:bodyPr/>
                    <a:p>
                      <a:pPr fontAlgn="base"/>
                      <a:r>
                        <a:rPr lang="en-US" sz="900" dirty="0"/>
                        <a:t>The brand would be more relevant to English speakers and business while the online brand identity is not too popular.</a:t>
                      </a:r>
                      <a:endParaRPr lang="en-US" sz="900" dirty="0"/>
                    </a:p>
                  </a:txBody>
                  <a:tcPr marL="76458" marR="76458"/>
                </a:tc>
              </a:tr>
              <a:tr h="891540">
                <a:tc>
                  <a:txBody>
                    <a:bodyPr/>
                    <a:p>
                      <a:r>
                        <a:rPr lang="en-US" sz="1100" dirty="0"/>
                        <a:t>Go-to-market approach</a:t>
                      </a:r>
                      <a:endParaRPr lang="en-US" sz="1100" dirty="0"/>
                    </a:p>
                  </a:txBody>
                  <a:tcPr marL="76458" marR="76458"/>
                </a:tc>
                <a:tc>
                  <a:txBody>
                    <a:bodyPr/>
                    <a:p>
                      <a:pPr fontAlgn="base"/>
                      <a:r>
                        <a:rPr lang="en-US" sz="900" dirty="0">
                          <a:effectLst/>
                        </a:rPr>
                        <a:t>SEO-Publishing articles on websites; Social media marketing-Utilizing "reels" (short-video stories) on </a:t>
                      </a:r>
                      <a:r>
                        <a:rPr lang="en-US" sz="900" dirty="0">
                          <a:effectLst/>
                          <a:hlinkClick r:id="rId2"/>
                        </a:rPr>
                        <a:t>Facebook</a:t>
                      </a:r>
                      <a:r>
                        <a:rPr lang="en-US" sz="900" dirty="0">
                          <a:effectLst/>
                        </a:rPr>
                        <a:t> showcasing the process of making products, and posting product images  on the platform; Uploading product videos on </a:t>
                      </a:r>
                      <a:r>
                        <a:rPr lang="en-US" sz="900" dirty="0">
                          <a:effectLst/>
                          <a:hlinkClick r:id="rId3"/>
                        </a:rPr>
                        <a:t>YouTube</a:t>
                      </a:r>
                      <a:r>
                        <a:rPr lang="en-US" sz="900" dirty="0">
                          <a:effectLst/>
                        </a:rPr>
                        <a:t>; Direct support via </a:t>
                      </a:r>
                      <a:r>
                        <a:rPr lang="en-US" sz="900" dirty="0" err="1">
                          <a:effectLst/>
                        </a:rPr>
                        <a:t>Zalo</a:t>
                      </a:r>
                      <a:endParaRPr lang="en-US" sz="900" dirty="0" err="1">
                        <a:effectLst/>
                      </a:endParaRPr>
                    </a:p>
                  </a:txBody>
                  <a:tcPr marL="76458" marR="76458"/>
                </a:tc>
                <a:tc>
                  <a:txBody>
                    <a:bodyPr/>
                    <a:p>
                      <a:pPr fontAlgn="base"/>
                      <a:r>
                        <a:rPr lang="en-US" sz="900" dirty="0">
                          <a:effectLst/>
                        </a:rPr>
                        <a:t>Advertising product videos on third-party's </a:t>
                      </a:r>
                      <a:r>
                        <a:rPr lang="en-US" sz="900" dirty="0">
                          <a:effectLst/>
                          <a:hlinkClick r:id="rId4"/>
                        </a:rPr>
                        <a:t>YouTube</a:t>
                      </a:r>
                      <a:r>
                        <a:rPr lang="en-US" sz="900" dirty="0">
                          <a:effectLst/>
                        </a:rPr>
                        <a:t>; SEO-Publishing articles on website and sharing on social media; SEM-Utilizing Google Ads for appearing in top search; Posting product images on </a:t>
                      </a:r>
                      <a:r>
                        <a:rPr lang="en-US" sz="900" dirty="0">
                          <a:effectLst/>
                          <a:hlinkClick r:id="rId5"/>
                        </a:rPr>
                        <a:t>Facebook</a:t>
                      </a:r>
                      <a:r>
                        <a:rPr lang="en-US" sz="900" dirty="0">
                          <a:effectLst/>
                        </a:rPr>
                        <a:t>; Publishing product information on </a:t>
                      </a:r>
                      <a:r>
                        <a:rPr lang="en-US" sz="900" dirty="0">
                          <a:effectLst/>
                          <a:hlinkClick r:id="rId6"/>
                        </a:rPr>
                        <a:t>Tumblr</a:t>
                      </a:r>
                      <a:r>
                        <a:rPr lang="en-US" sz="900" dirty="0">
                          <a:effectLst/>
                        </a:rPr>
                        <a:t>; Direct support via </a:t>
                      </a:r>
                      <a:r>
                        <a:rPr lang="en-US" sz="900" dirty="0" err="1">
                          <a:effectLst/>
                        </a:rPr>
                        <a:t>Zalo</a:t>
                      </a:r>
                      <a:r>
                        <a:rPr lang="en-US" sz="900" dirty="0">
                          <a:effectLst/>
                        </a:rPr>
                        <a:t>.</a:t>
                      </a:r>
                      <a:endParaRPr lang="en-US" sz="900" dirty="0">
                        <a:effectLst/>
                      </a:endParaRPr>
                    </a:p>
                  </a:txBody>
                  <a:tcPr marL="76458" marR="76458"/>
                </a:tc>
                <a:tc>
                  <a:txBody>
                    <a:bodyPr/>
                    <a:p>
                      <a:r>
                        <a:rPr lang="en-US" sz="900" dirty="0"/>
                        <a:t>Social media advertising (Facebook, Youtube, Pinterest, Twitter &amp; Instagram); Direct support via Zalo, Whatsapp &amp; email.</a:t>
                      </a:r>
                      <a:endParaRPr lang="en-US" sz="900" dirty="0"/>
                    </a:p>
                  </a:txBody>
                  <a:tcPr marL="76458" marR="76458"/>
                </a:tc>
              </a:tr>
              <a:tr h="523875">
                <a:tc>
                  <a:txBody>
                    <a:bodyPr/>
                    <a:p>
                      <a:r>
                        <a:rPr lang="en-US" sz="1100" dirty="0"/>
                        <a:t>Pricing</a:t>
                      </a:r>
                      <a:endParaRPr lang="en-US" sz="1100" dirty="0"/>
                    </a:p>
                  </a:txBody>
                  <a:tcPr marL="76458" marR="76458"/>
                </a:tc>
                <a:tc>
                  <a:txBody>
                    <a:bodyPr/>
                    <a:p>
                      <a:pPr fontAlgn="base"/>
                      <a:r>
                        <a:rPr lang="en-US" sz="900" dirty="0">
                          <a:effectLst/>
                        </a:rPr>
                        <a:t>Canvas printing from 110,000 VND/meter</a:t>
                      </a:r>
                      <a:endParaRPr lang="en-US" sz="900" dirty="0">
                        <a:effectLst/>
                      </a:endParaRPr>
                    </a:p>
                  </a:txBody>
                  <a:tcPr marL="76458" marR="76458"/>
                </a:tc>
                <a:tc>
                  <a:txBody>
                    <a:bodyPr/>
                    <a:p>
                      <a:r>
                        <a:rPr lang="en-US" sz="900" dirty="0"/>
                        <a:t>(The business does not public their quotes on mainpage/ Contacting for more details)</a:t>
                      </a:r>
                      <a:endParaRPr lang="en-US" sz="900" dirty="0"/>
                    </a:p>
                  </a:txBody>
                  <a:tcPr marL="76458" marR="76458"/>
                </a:tc>
                <a:tc>
                  <a:txBody>
                    <a:bodyPr/>
                    <a:p>
                      <a:pPr marL="0" marR="0" lvl="0" indent="0" algn="l" defTabSz="914400" rtl="0" eaLnBrk="1" fontAlgn="auto" latinLnBrk="0" hangingPunct="1">
                        <a:lnSpc>
                          <a:spcPct val="100000"/>
                        </a:lnSpc>
                        <a:spcBef>
                          <a:spcPts val="0"/>
                        </a:spcBef>
                        <a:spcAft>
                          <a:spcPts val="0"/>
                        </a:spcAft>
                        <a:buClrTx/>
                        <a:buSzTx/>
                        <a:buFontTx/>
                        <a:buNone/>
                        <a:defRPr/>
                      </a:pPr>
                      <a:r>
                        <a:rPr kumimoji="0" lang="en-US" sz="900" u="none" strike="noStrike" kern="1200" cap="none" spc="0" normalizeH="0" baseline="0" noProof="0" dirty="0">
                          <a:ln>
                            <a:noFill/>
                          </a:ln>
                          <a:effectLst/>
                          <a:uLnTx/>
                          <a:uFillTx/>
                        </a:rPr>
                        <a:t>(Prices vary by products &amp; services, customers need to contact for more details)</a:t>
                      </a:r>
                      <a:endParaRPr kumimoji="0" lang="en-US" sz="900" u="none" strike="noStrike" kern="1200" cap="none" spc="0" normalizeH="0" baseline="0" noProof="0" dirty="0">
                        <a:ln>
                          <a:noFill/>
                        </a:ln>
                        <a:effectLst/>
                        <a:uLnTx/>
                        <a:uFillTx/>
                      </a:endParaRPr>
                    </a:p>
                  </a:txBody>
                  <a:tcPr marL="76458" marR="76458"/>
                </a:tc>
              </a:tr>
              <a:tr h="701040">
                <a:tc>
                  <a:txBody>
                    <a:bodyPr/>
                    <a:p>
                      <a:r>
                        <a:rPr lang="en-US" sz="1100" baseline="0" dirty="0"/>
                        <a:t>Strategic direction</a:t>
                      </a:r>
                      <a:endParaRPr lang="en-US" sz="1100" baseline="0" dirty="0"/>
                    </a:p>
                  </a:txBody>
                  <a:tcPr marL="76458" marR="76458"/>
                </a:tc>
                <a:tc>
                  <a:txBody>
                    <a:bodyPr/>
                    <a:p>
                      <a:pPr lvl="0">
                        <a:buNone/>
                      </a:pPr>
                      <a:r>
                        <a:rPr lang="en-US" sz="900" noProof="0" dirty="0">
                          <a:effectLst/>
                        </a:rPr>
                        <a:t>Main printing services: Digital printing, advertising printing and other print/photo/scan services.</a:t>
                      </a:r>
                      <a:endParaRPr lang="en-US" sz="900" noProof="0" dirty="0">
                        <a:effectLst/>
                      </a:endParaRPr>
                    </a:p>
                  </a:txBody>
                  <a:tcPr marL="76458" marR="76458"/>
                </a:tc>
                <a:tc>
                  <a:txBody>
                    <a:bodyPr/>
                    <a:p>
                      <a:pPr lvl="0" algn="l">
                        <a:lnSpc>
                          <a:spcPct val="100000"/>
                        </a:lnSpc>
                        <a:spcBef>
                          <a:spcPts val="0"/>
                        </a:spcBef>
                        <a:spcAft>
                          <a:spcPts val="0"/>
                        </a:spcAft>
                        <a:buNone/>
                      </a:pPr>
                      <a:r>
                        <a:rPr lang="en-US" sz="900" noProof="0" dirty="0">
                          <a:effectLst/>
                        </a:rPr>
                        <a:t>Printing and placing event booth advertisement and other digital printings.</a:t>
                      </a:r>
                      <a:endParaRPr lang="en-US" sz="900" noProof="0" dirty="0">
                        <a:effectLst/>
                      </a:endParaRPr>
                    </a:p>
                  </a:txBody>
                  <a:tcPr marL="76458" marR="76458"/>
                </a:tc>
                <a:tc>
                  <a:txBody>
                    <a:bodyPr/>
                    <a:p>
                      <a:r>
                        <a:rPr lang="en-US" sz="900" dirty="0"/>
                        <a:t>Full services for getting customer project done, from designing. printing to installing/delivering.</a:t>
                      </a:r>
                      <a:endParaRPr lang="en-US" sz="900" dirty="0"/>
                    </a:p>
                  </a:txBody>
                  <a:tcPr marL="76458" marR="76458"/>
                </a:tc>
              </a:tr>
            </a:tbl>
          </a:graphicData>
        </a:graphic>
      </p:graphicFrame>
      <p:grpSp>
        <p:nvGrpSpPr>
          <p:cNvPr id="7" name="组合 14"/>
          <p:cNvGrpSpPr/>
          <p:nvPr/>
        </p:nvGrpSpPr>
        <p:grpSpPr>
          <a:xfrm rot="0">
            <a:off x="371475" y="304800"/>
            <a:ext cx="11458575" cy="6286500"/>
            <a:chOff x="-2609147" y="-1363451"/>
            <a:chExt cx="8579152" cy="3130510"/>
          </a:xfrm>
        </p:grpSpPr>
        <p:cxnSp>
          <p:nvCxnSpPr>
            <p:cNvPr id="5"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9"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5"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COMPETITIVE POSITIONING</a:t>
            </a:r>
            <a:endParaRPr lang="en-US" altLang="zh-CN" sz="2800" dirty="0">
              <a:solidFill>
                <a:prstClr val="black">
                  <a:lumMod val="85000"/>
                  <a:lumOff val="15000"/>
                </a:prstClr>
              </a:solidFill>
              <a:latin typeface="+mn-lt"/>
              <a:ea typeface="+mn-ea"/>
              <a:cs typeface="+mn-ea"/>
              <a:sym typeface="+mn-lt"/>
            </a:endParaRPr>
          </a:p>
        </p:txBody>
      </p:sp>
      <p:sp>
        <p:nvSpPr>
          <p:cNvPr id="9" name="Rectangle 8"/>
          <p:cNvSpPr/>
          <p:nvPr/>
        </p:nvSpPr>
        <p:spPr>
          <a:xfrm>
            <a:off x="2961640" y="1764030"/>
            <a:ext cx="6640830" cy="3977640"/>
          </a:xfrm>
          <a:prstGeom prst="rect">
            <a:avLst/>
          </a:prstGeom>
          <a:ln w="57150"/>
        </p:spPr>
        <p:style>
          <a:lnRef idx="2">
            <a:schemeClr val="accent1"/>
          </a:lnRef>
          <a:fillRef idx="1">
            <a:schemeClr val="lt1"/>
          </a:fillRef>
          <a:effectRef idx="0">
            <a:schemeClr val="accent1"/>
          </a:effectRef>
          <a:fontRef idx="minor">
            <a:schemeClr val="dk1"/>
          </a:fontRef>
        </p:style>
        <p:txBody>
          <a:bodyPr rtlCol="0" anchor="ctr"/>
          <a:p>
            <a:pPr algn="ctr"/>
            <a:endParaRPr lang="en-US" dirty="0"/>
          </a:p>
        </p:txBody>
      </p:sp>
      <p:cxnSp>
        <p:nvCxnSpPr>
          <p:cNvPr id="2" name="Straight Connector 1"/>
          <p:cNvCxnSpPr>
            <a:stCxn id="9" idx="0"/>
            <a:endCxn id="9" idx="2"/>
          </p:cNvCxnSpPr>
          <p:nvPr/>
        </p:nvCxnSpPr>
        <p:spPr>
          <a:xfrm>
            <a:off x="6282055" y="1764030"/>
            <a:ext cx="0" cy="397764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 name="Straight Connector 4"/>
          <p:cNvCxnSpPr>
            <a:stCxn id="9" idx="1"/>
            <a:endCxn id="9" idx="3"/>
          </p:cNvCxnSpPr>
          <p:nvPr/>
        </p:nvCxnSpPr>
        <p:spPr>
          <a:xfrm>
            <a:off x="2961640" y="3752850"/>
            <a:ext cx="664083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041900" y="5731510"/>
            <a:ext cx="3051175" cy="420370"/>
          </a:xfrm>
          <a:prstGeom prst="rect">
            <a:avLst/>
          </a:prstGeom>
          <a:noFill/>
        </p:spPr>
        <p:txBody>
          <a:bodyPr wrap="none" rtlCol="0">
            <a:noAutofit/>
          </a:bodyPr>
          <a:p>
            <a:r>
              <a:rPr lang="en-US" sz="1600" b="1" dirty="0"/>
              <a:t>Printing Product Quality</a:t>
            </a:r>
            <a:endParaRPr lang="en-US" sz="1600" b="1" dirty="0"/>
          </a:p>
        </p:txBody>
      </p:sp>
      <p:sp>
        <p:nvSpPr>
          <p:cNvPr id="15" name="TextBox 14"/>
          <p:cNvSpPr txBox="1"/>
          <p:nvPr/>
        </p:nvSpPr>
        <p:spPr>
          <a:xfrm>
            <a:off x="2520315" y="2407920"/>
            <a:ext cx="613410" cy="2548890"/>
          </a:xfrm>
          <a:prstGeom prst="rect">
            <a:avLst/>
          </a:prstGeom>
          <a:noFill/>
        </p:spPr>
        <p:txBody>
          <a:bodyPr vert="vert270" wrap="none" rtlCol="0">
            <a:noAutofit/>
          </a:bodyPr>
          <a:p>
            <a:pPr algn="ctr"/>
            <a:r>
              <a:rPr lang="en-US" sz="1600" b="1" dirty="0"/>
              <a:t>Quality Services</a:t>
            </a:r>
            <a:endParaRPr lang="en-US" sz="1600" b="1" dirty="0"/>
          </a:p>
        </p:txBody>
      </p:sp>
      <p:sp>
        <p:nvSpPr>
          <p:cNvPr id="16" name="TextBox 15"/>
          <p:cNvSpPr txBox="1"/>
          <p:nvPr/>
        </p:nvSpPr>
        <p:spPr>
          <a:xfrm>
            <a:off x="2479675" y="5359400"/>
            <a:ext cx="685800" cy="382270"/>
          </a:xfrm>
          <a:prstGeom prst="rect">
            <a:avLst/>
          </a:prstGeom>
          <a:noFill/>
        </p:spPr>
        <p:txBody>
          <a:bodyPr wrap="none" rtlCol="0">
            <a:noAutofit/>
          </a:bodyPr>
          <a:p>
            <a:r>
              <a:rPr lang="en-US" sz="1400" i="1" dirty="0"/>
              <a:t>Low</a:t>
            </a:r>
            <a:endParaRPr lang="en-US" sz="1400" i="1" dirty="0"/>
          </a:p>
        </p:txBody>
      </p:sp>
      <p:sp>
        <p:nvSpPr>
          <p:cNvPr id="17" name="TextBox 16"/>
          <p:cNvSpPr txBox="1"/>
          <p:nvPr/>
        </p:nvSpPr>
        <p:spPr>
          <a:xfrm>
            <a:off x="2437130" y="1755140"/>
            <a:ext cx="746125" cy="382270"/>
          </a:xfrm>
          <a:prstGeom prst="rect">
            <a:avLst/>
          </a:prstGeom>
          <a:noFill/>
        </p:spPr>
        <p:txBody>
          <a:bodyPr wrap="none" rtlCol="0">
            <a:noAutofit/>
          </a:bodyPr>
          <a:p>
            <a:r>
              <a:rPr lang="en-US" sz="1400" i="1" dirty="0"/>
              <a:t>High</a:t>
            </a:r>
            <a:endParaRPr lang="en-US" sz="1400" i="1" dirty="0"/>
          </a:p>
        </p:txBody>
      </p:sp>
      <p:sp>
        <p:nvSpPr>
          <p:cNvPr id="18" name="TextBox 17"/>
          <p:cNvSpPr txBox="1"/>
          <p:nvPr/>
        </p:nvSpPr>
        <p:spPr>
          <a:xfrm>
            <a:off x="2961640" y="5718175"/>
            <a:ext cx="685800" cy="382270"/>
          </a:xfrm>
          <a:prstGeom prst="rect">
            <a:avLst/>
          </a:prstGeom>
          <a:noFill/>
        </p:spPr>
        <p:txBody>
          <a:bodyPr wrap="none" rtlCol="0">
            <a:noAutofit/>
          </a:bodyPr>
          <a:p>
            <a:r>
              <a:rPr lang="en-US" sz="1400" i="1" dirty="0"/>
              <a:t>Low</a:t>
            </a:r>
            <a:endParaRPr lang="en-US" sz="1400" i="1" dirty="0"/>
          </a:p>
        </p:txBody>
      </p:sp>
      <p:sp>
        <p:nvSpPr>
          <p:cNvPr id="19" name="TextBox 18"/>
          <p:cNvSpPr txBox="1"/>
          <p:nvPr/>
        </p:nvSpPr>
        <p:spPr>
          <a:xfrm>
            <a:off x="8813800" y="5667375"/>
            <a:ext cx="746125" cy="382270"/>
          </a:xfrm>
          <a:prstGeom prst="rect">
            <a:avLst/>
          </a:prstGeom>
          <a:noFill/>
        </p:spPr>
        <p:txBody>
          <a:bodyPr wrap="none" rtlCol="0">
            <a:noAutofit/>
          </a:bodyPr>
          <a:p>
            <a:r>
              <a:rPr lang="en-US" sz="1400" i="1" dirty="0"/>
              <a:t>High</a:t>
            </a:r>
            <a:endParaRPr lang="en-US" sz="1400" i="1" dirty="0"/>
          </a:p>
        </p:txBody>
      </p:sp>
      <p:sp>
        <p:nvSpPr>
          <p:cNvPr id="21" name="Rectangle: Rounded Corners 20"/>
          <p:cNvSpPr/>
          <p:nvPr/>
        </p:nvSpPr>
        <p:spPr>
          <a:xfrm>
            <a:off x="5111750" y="4396105"/>
            <a:ext cx="1579245" cy="61531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400" dirty="0"/>
              <a:t>Hai Minh Phat</a:t>
            </a:r>
            <a:endParaRPr lang="en-US" sz="1400" dirty="0"/>
          </a:p>
        </p:txBody>
      </p:sp>
      <p:sp>
        <p:nvSpPr>
          <p:cNvPr id="22" name="Rectangle: Rounded Corners 21"/>
          <p:cNvSpPr/>
          <p:nvPr/>
        </p:nvSpPr>
        <p:spPr>
          <a:xfrm>
            <a:off x="5777865" y="3002915"/>
            <a:ext cx="1579245" cy="6153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400" dirty="0"/>
              <a:t>ArrowPrint</a:t>
            </a:r>
            <a:endParaRPr lang="en-US" sz="1400" dirty="0"/>
          </a:p>
        </p:txBody>
      </p:sp>
      <p:sp>
        <p:nvSpPr>
          <p:cNvPr id="24" name="Rectangle: Rounded Corners 23"/>
          <p:cNvSpPr/>
          <p:nvPr/>
        </p:nvSpPr>
        <p:spPr>
          <a:xfrm>
            <a:off x="6880225" y="2306320"/>
            <a:ext cx="1579245" cy="615315"/>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sz="1400" dirty="0"/>
              <a:t>Song Phat</a:t>
            </a:r>
            <a:endParaRPr lang="en-US" sz="1400" dirty="0"/>
          </a:p>
        </p:txBody>
      </p:sp>
      <p:grpSp>
        <p:nvGrpSpPr>
          <p:cNvPr id="6" name="组合 13"/>
          <p:cNvGrpSpPr/>
          <p:nvPr/>
        </p:nvGrpSpPr>
        <p:grpSpPr>
          <a:xfrm>
            <a:off x="371475" y="-16117"/>
            <a:ext cx="11820524" cy="6607418"/>
            <a:chOff x="371475" y="-16117"/>
            <a:chExt cx="11820524" cy="6607418"/>
          </a:xfrm>
        </p:grpSpPr>
        <p:grpSp>
          <p:nvGrpSpPr>
            <p:cNvPr id="7" name="组合 14"/>
            <p:cNvGrpSpPr/>
            <p:nvPr/>
          </p:nvGrpSpPr>
          <p:grpSpPr>
            <a:xfrm>
              <a:off x="371475" y="304801"/>
              <a:ext cx="11458575" cy="6286500"/>
              <a:chOff x="-2609147" y="-1363451"/>
              <a:chExt cx="8579152" cy="3130510"/>
            </a:xfrm>
          </p:grpSpPr>
          <p:cxnSp>
            <p:nvCxnSpPr>
              <p:cNvPr id="8"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2"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5"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PRODUCT COMPARISON</a:t>
            </a:r>
            <a:endParaRPr lang="en-US" altLang="zh-CN" sz="2800" dirty="0">
              <a:solidFill>
                <a:prstClr val="black">
                  <a:lumMod val="85000"/>
                  <a:lumOff val="15000"/>
                </a:prstClr>
              </a:solidFill>
              <a:latin typeface="+mn-lt"/>
              <a:ea typeface="+mn-ea"/>
              <a:cs typeface="+mn-ea"/>
              <a:sym typeface="+mn-lt"/>
            </a:endParaRPr>
          </a:p>
        </p:txBody>
      </p:sp>
      <p:grpSp>
        <p:nvGrpSpPr>
          <p:cNvPr id="4" name="组合 13"/>
          <p:cNvGrpSpPr/>
          <p:nvPr/>
        </p:nvGrpSpPr>
        <p:grpSpPr>
          <a:xfrm>
            <a:off x="371475" y="-16117"/>
            <a:ext cx="11820524" cy="6607418"/>
            <a:chOff x="371475" y="-16117"/>
            <a:chExt cx="11820524" cy="6607418"/>
          </a:xfrm>
        </p:grpSpPr>
        <p:grpSp>
          <p:nvGrpSpPr>
            <p:cNvPr id="10" name="组合 14"/>
            <p:cNvGrpSpPr/>
            <p:nvPr/>
          </p:nvGrpSpPr>
          <p:grpSpPr>
            <a:xfrm>
              <a:off x="371475" y="304801"/>
              <a:ext cx="11458575" cy="6286500"/>
              <a:chOff x="-2609147" y="-1363451"/>
              <a:chExt cx="8579152" cy="3130510"/>
            </a:xfrm>
          </p:grpSpPr>
          <p:cxnSp>
            <p:nvCxnSpPr>
              <p:cNvPr id="12"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3"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5"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graphicFrame>
        <p:nvGraphicFramePr>
          <p:cNvPr id="42" name="Content Placeholder 4"/>
          <p:cNvGraphicFramePr>
            <a:graphicFrameLocks noGrp="1"/>
          </p:cNvGraphicFramePr>
          <p:nvPr>
            <p:ph idx="1"/>
            <p:custDataLst>
              <p:tags r:id="rId2"/>
            </p:custDataLst>
          </p:nvPr>
        </p:nvGraphicFramePr>
        <p:xfrm>
          <a:off x="951230" y="1504950"/>
          <a:ext cx="10276840" cy="4718685"/>
        </p:xfrm>
        <a:graphic>
          <a:graphicData uri="http://schemas.openxmlformats.org/drawingml/2006/table">
            <a:tbl>
              <a:tblPr firstRow="1" bandRow="1">
                <a:noFill/>
                <a:tableStyleId>{5C22544A-7EE6-4342-B048-85BDC9FD1C3A}</a:tableStyleId>
              </a:tblPr>
              <a:tblGrid>
                <a:gridCol w="1217930"/>
                <a:gridCol w="1265555"/>
                <a:gridCol w="2981325"/>
                <a:gridCol w="2406650"/>
                <a:gridCol w="2405380"/>
              </a:tblGrid>
              <a:tr h="612140">
                <a:tc>
                  <a:txBody>
                    <a:bodyPr/>
                    <a:p>
                      <a:pPr fontAlgn="auto"/>
                      <a:r>
                        <a:rPr lang="en-US" sz="2400" b="1" cap="none" spc="0" dirty="0">
                          <a:solidFill>
                            <a:schemeClr val="tx1"/>
                          </a:solidFill>
                          <a:effectLst/>
                        </a:rPr>
                        <a:t>​</a:t>
                      </a:r>
                      <a:endParaRPr lang="en-US" sz="2400" b="1" cap="none" spc="0">
                        <a:solidFill>
                          <a:schemeClr val="tx1"/>
                        </a:solidFill>
                        <a:effectLst/>
                        <a:latin typeface="Calibri" panose="020F0502020204030204"/>
                      </a:endParaRPr>
                    </a:p>
                  </a:txBody>
                  <a:tcPr marL="70631" marR="100902" marT="20181" marB="151353" anchor="b">
                    <a:lnL w="12700" cmpd="sng">
                      <a:noFill/>
                    </a:lnL>
                    <a:lnR w="12700" cmpd="sng">
                      <a:noFill/>
                    </a:lnR>
                    <a:lnT w="9525" cap="flat" cmpd="sng" algn="ctr">
                      <a:noFill/>
                      <a:prstDash val="solid"/>
                    </a:lnT>
                    <a:lnB w="38100" cmpd="sng">
                      <a:noFill/>
                    </a:lnB>
                    <a:noFill/>
                  </a:tcPr>
                </a:tc>
                <a:tc>
                  <a:txBody>
                    <a:bodyPr/>
                    <a:p>
                      <a:pPr fontAlgn="base"/>
                      <a:r>
                        <a:rPr lang="en-US" sz="2400" b="1" cap="none" spc="0" dirty="0">
                          <a:solidFill>
                            <a:schemeClr val="tx1"/>
                          </a:solidFill>
                          <a:effectLst/>
                        </a:rPr>
                        <a:t>Area​</a:t>
                      </a:r>
                      <a:endParaRPr lang="en-US" sz="2400" b="1" cap="none" spc="0" dirty="0">
                        <a:solidFill>
                          <a:schemeClr val="tx1"/>
                        </a:solidFill>
                        <a:effectLst/>
                      </a:endParaRPr>
                    </a:p>
                  </a:txBody>
                  <a:tcPr marL="70631" marR="100902" marT="20181" marB="151353" anchor="b">
                    <a:lnL w="12700" cmpd="sng">
                      <a:noFill/>
                    </a:lnL>
                    <a:lnR w="12700" cmpd="sng">
                      <a:noFill/>
                    </a:lnR>
                    <a:lnT w="9525" cap="flat" cmpd="sng" algn="ctr">
                      <a:noFill/>
                      <a:prstDash val="solid"/>
                    </a:lnT>
                    <a:lnB w="38100" cmpd="sng">
                      <a:noFill/>
                    </a:lnB>
                    <a:noFill/>
                  </a:tcPr>
                </a:tc>
                <a:tc>
                  <a:txBody>
                    <a:bodyPr/>
                    <a:p>
                      <a:pPr fontAlgn="base"/>
                      <a:r>
                        <a:rPr lang="en-US" sz="2400" b="1" cap="none" spc="0" dirty="0">
                          <a:solidFill>
                            <a:schemeClr val="tx1"/>
                          </a:solidFill>
                          <a:effectLst/>
                        </a:rPr>
                        <a:t>Hai Minh Phat</a:t>
                      </a:r>
                      <a:endParaRPr lang="en-US" sz="2400" b="1" cap="none" spc="0" dirty="0">
                        <a:solidFill>
                          <a:schemeClr val="tx1"/>
                        </a:solidFill>
                        <a:effectLst/>
                      </a:endParaRPr>
                    </a:p>
                  </a:txBody>
                  <a:tcPr marL="70631" marR="100902" marT="20181" marB="151353" anchor="b">
                    <a:lnL w="12700" cmpd="sng">
                      <a:noFill/>
                    </a:lnL>
                    <a:lnR w="12700" cmpd="sng">
                      <a:noFill/>
                    </a:lnR>
                    <a:lnT w="9525" cap="flat" cmpd="sng" algn="ctr">
                      <a:noFill/>
                      <a:prstDash val="solid"/>
                    </a:lnT>
                    <a:lnB w="38100" cmpd="sng">
                      <a:noFill/>
                    </a:lnB>
                    <a:noFill/>
                  </a:tcPr>
                </a:tc>
                <a:tc>
                  <a:txBody>
                    <a:bodyPr/>
                    <a:p>
                      <a:pPr fontAlgn="base"/>
                      <a:r>
                        <a:rPr lang="en-US" sz="2400" b="1" cap="none" spc="0" dirty="0">
                          <a:solidFill>
                            <a:schemeClr val="tx1"/>
                          </a:solidFill>
                          <a:effectLst/>
                        </a:rPr>
                        <a:t>Song Phat</a:t>
                      </a:r>
                      <a:endParaRPr lang="en-US" sz="2400" b="1" cap="none" spc="0" dirty="0">
                        <a:solidFill>
                          <a:schemeClr val="tx1"/>
                        </a:solidFill>
                        <a:effectLst/>
                      </a:endParaRPr>
                    </a:p>
                  </a:txBody>
                  <a:tcPr marL="70631" marR="100902" marT="20181" marB="151353" anchor="b">
                    <a:lnL w="12700" cmpd="sng">
                      <a:noFill/>
                    </a:lnL>
                    <a:lnR w="12700" cmpd="sng">
                      <a:noFill/>
                    </a:lnR>
                    <a:lnT w="9525" cap="flat" cmpd="sng" algn="ctr">
                      <a:noFill/>
                      <a:prstDash val="solid"/>
                    </a:lnT>
                    <a:lnB w="38100" cmpd="sng">
                      <a:noFill/>
                    </a:lnB>
                    <a:noFill/>
                  </a:tcPr>
                </a:tc>
                <a:tc>
                  <a:txBody>
                    <a:bodyPr/>
                    <a:p>
                      <a:pPr algn="l" fontAlgn="base">
                        <a:buNone/>
                      </a:pPr>
                      <a:r>
                        <a:rPr lang="en-US" sz="2400" b="1" cap="none" spc="0" dirty="0">
                          <a:solidFill>
                            <a:schemeClr val="tx1"/>
                          </a:solidFill>
                          <a:effectLst/>
                        </a:rPr>
                        <a:t>ARROWPRINT</a:t>
                      </a:r>
                      <a:endParaRPr lang="en-US" sz="2400" b="1" cap="none" spc="0" dirty="0">
                        <a:solidFill>
                          <a:schemeClr val="tx1"/>
                        </a:solidFill>
                        <a:effectLst/>
                      </a:endParaRPr>
                    </a:p>
                  </a:txBody>
                  <a:tcPr marL="70631" marR="100902" marT="20181" marB="151353" anchor="b">
                    <a:lnL w="12700" cmpd="sng">
                      <a:noFill/>
                    </a:lnL>
                    <a:lnR w="12700" cmpd="sng">
                      <a:noFill/>
                    </a:lnR>
                    <a:lnT w="9525" cap="flat" cmpd="sng" algn="ctr">
                      <a:noFill/>
                      <a:prstDash val="solid"/>
                    </a:lnT>
                    <a:lnB w="38100" cmpd="sng">
                      <a:noFill/>
                    </a:lnB>
                    <a:noFill/>
                  </a:tcPr>
                </a:tc>
              </a:tr>
              <a:tr h="960120">
                <a:tc rowSpan="4">
                  <a:txBody>
                    <a:bodyPr/>
                    <a:p>
                      <a:pPr algn="ctr" fontAlgn="base"/>
                      <a:r>
                        <a:rPr lang="en-US" sz="1400" cap="none" spc="0" dirty="0">
                          <a:solidFill>
                            <a:schemeClr val="tx1"/>
                          </a:solidFill>
                          <a:effectLst/>
                        </a:rPr>
                        <a:t>Features​</a:t>
                      </a:r>
                      <a:endParaRPr lang="en-US" sz="1400" cap="none" spc="0" dirty="0">
                        <a:solidFill>
                          <a:schemeClr val="tx1"/>
                        </a:solidFill>
                        <a:effectLst/>
                      </a:endParaRPr>
                    </a:p>
                  </a:txBody>
                  <a:tcPr marL="70631" marR="100902" marT="20181" marB="151353">
                    <a:lnL w="9525" cap="flat" cmpd="sng" algn="ctr">
                      <a:solidFill>
                        <a:schemeClr val="tx1"/>
                      </a:solidFill>
                      <a:prstDash val="solid"/>
                    </a:lnL>
                    <a:lnR w="12700" cmpd="sng">
                      <a:noFill/>
                      <a:prstDash val="solid"/>
                    </a:lnR>
                    <a:lnT w="38100" cmpd="sng">
                      <a:noFill/>
                    </a:lnT>
                    <a:lnB w="12700" cmpd="sng">
                      <a:noFill/>
                      <a:prstDash val="solid"/>
                    </a:lnB>
                    <a:noFill/>
                  </a:tcPr>
                </a:tc>
                <a:tc>
                  <a:txBody>
                    <a:bodyPr/>
                    <a:p>
                      <a:pPr fontAlgn="base"/>
                      <a:r>
                        <a:rPr lang="en-US" sz="1400" cap="none" spc="0" dirty="0">
                          <a:solidFill>
                            <a:schemeClr val="tx1"/>
                          </a:solidFill>
                          <a:effectLst/>
                        </a:rPr>
                        <a:t>Delivery</a:t>
                      </a:r>
                      <a:endParaRPr lang="en-US" sz="1400" cap="none" spc="0" dirty="0">
                        <a:solidFill>
                          <a:schemeClr val="tx1"/>
                        </a:solidFill>
                        <a:effectLst/>
                      </a:endParaRPr>
                    </a:p>
                  </a:txBody>
                  <a:tcPr marL="70631" marR="100902" marT="20181" marB="151353">
                    <a:lnL w="12700" cmpd="sng">
                      <a:noFill/>
                      <a:prstDash val="solid"/>
                    </a:lnL>
                    <a:lnR w="12700" cmpd="sng">
                      <a:noFill/>
                      <a:prstDash val="solid"/>
                    </a:lnR>
                    <a:lnT w="38100" cmpd="sng">
                      <a:noFill/>
                    </a:lnT>
                    <a:lnB w="9525" cap="flat" cmpd="sng" algn="ctr">
                      <a:noFill/>
                      <a:prstDash val="solid"/>
                    </a:lnB>
                    <a:noFill/>
                  </a:tcPr>
                </a:tc>
                <a:tc>
                  <a:txBody>
                    <a:bodyPr/>
                    <a:p>
                      <a:pPr marL="171450" indent="-171450" algn="l" fontAlgn="base">
                        <a:buFont typeface="Arial" panose="020B0604020202020204" pitchFamily="34" charset="0"/>
                        <a:buChar char="•"/>
                      </a:pPr>
                      <a:r>
                        <a:rPr lang="en-US" sz="1100" cap="none" spc="0" dirty="0">
                          <a:solidFill>
                            <a:schemeClr val="tx1"/>
                          </a:solidFill>
                          <a:effectLst/>
                        </a:rPr>
                        <a:t>Door-to-door delivery service; Free shipping within 2km for order from 1M VND; Being able deliver products to other provinces</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38100" cmpd="sng">
                      <a:noFill/>
                    </a:lnT>
                    <a:lnB w="9525" cap="flat" cmpd="sng" algn="ctr">
                      <a:noFill/>
                      <a:prstDash val="solid"/>
                    </a:lnB>
                    <a:noFill/>
                  </a:tcPr>
                </a:tc>
                <a:tc>
                  <a:txBody>
                    <a:bodyPr/>
                    <a:p>
                      <a:pPr marL="171450" indent="-171450" algn="l" fontAlgn="base">
                        <a:buFont typeface="Arial" panose="020B0604020202020204" pitchFamily="34" charset="0"/>
                        <a:buChar char="•"/>
                      </a:pPr>
                      <a:r>
                        <a:rPr lang="en-US" sz="1100" cap="none" spc="0" dirty="0">
                          <a:solidFill>
                            <a:schemeClr val="tx1"/>
                          </a:solidFill>
                          <a:effectLst/>
                        </a:rPr>
                        <a:t>Door-to-door delivery service; Delivering product within 1 day.</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38100" cmpd="sng">
                      <a:noFill/>
                    </a:lnT>
                    <a:lnB w="9525" cap="flat" cmpd="sng" algn="ctr">
                      <a:noFill/>
                      <a:prstDash val="solid"/>
                    </a:lnB>
                    <a:noFill/>
                  </a:tcPr>
                </a:tc>
                <a:tc>
                  <a:txBody>
                    <a:bodyPr/>
                    <a:p>
                      <a:pPr marL="171450" indent="-171450" algn="l" fontAlgn="base">
                        <a:buFont typeface="Arial" panose="020B0604020202020204" pitchFamily="34" charset="0"/>
                        <a:buChar char="•"/>
                      </a:pPr>
                      <a:r>
                        <a:rPr lang="en-US" sz="1100" cap="none" spc="0" dirty="0">
                          <a:solidFill>
                            <a:schemeClr val="tx1"/>
                          </a:solidFill>
                          <a:effectLst/>
                        </a:rPr>
                        <a:t>Door-to-door delivering and guarantee services</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38100" cmpd="sng">
                      <a:noFill/>
                    </a:lnT>
                    <a:lnB w="9525" cap="flat" cmpd="sng" algn="ctr">
                      <a:noFill/>
                      <a:prstDash val="solid"/>
                    </a:lnB>
                    <a:noFill/>
                  </a:tcPr>
                </a:tc>
              </a:tr>
              <a:tr h="438785">
                <a:tc vMerge="1">
                  <a:tcPr/>
                </a:tc>
                <a:tc>
                  <a:txBody>
                    <a:bodyPr/>
                    <a:p>
                      <a:pPr fontAlgn="base"/>
                      <a:r>
                        <a:rPr lang="en-US" sz="1400" cap="none" spc="0" dirty="0">
                          <a:solidFill>
                            <a:schemeClr val="tx1"/>
                          </a:solidFill>
                          <a:effectLst/>
                        </a:rPr>
                        <a:t>Price</a:t>
                      </a:r>
                      <a:endParaRPr lang="en-US" sz="1400" cap="none" spc="0" dirty="0">
                        <a:solidFill>
                          <a:schemeClr val="tx1"/>
                        </a:solidFill>
                        <a:effectLst/>
                      </a:endParaRPr>
                    </a:p>
                  </a:txBody>
                  <a:tcPr marL="70631" marR="100902" marT="20181" marB="151353">
                    <a:lnL w="9525"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p>
                      <a:pPr algn="l" fontAlgn="base"/>
                      <a:r>
                        <a:rPr lang="en-US" sz="1100" cap="none" spc="0" dirty="0">
                          <a:solidFill>
                            <a:schemeClr val="tx1"/>
                          </a:solidFill>
                          <a:effectLst/>
                        </a:rPr>
                        <a:t>No factorage included</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p>
                      <a:pPr algn="l" fontAlgn="base"/>
                      <a:r>
                        <a:rPr lang="en-US" sz="1100" cap="none" spc="0" dirty="0">
                          <a:solidFill>
                            <a:schemeClr val="tx1"/>
                          </a:solidFill>
                          <a:effectLst/>
                        </a:rPr>
                        <a:t>No additional fee</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p>
                      <a:pPr algn="l" fontAlgn="base">
                        <a:buNone/>
                      </a:pPr>
                      <a:r>
                        <a:rPr lang="en-US" sz="1100" cap="none" spc="0" dirty="0">
                          <a:solidFill>
                            <a:schemeClr val="tx1"/>
                          </a:solidFill>
                          <a:effectLst/>
                        </a:rPr>
                        <a:t>No additional fee</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r>
              <a:tr h="1557020">
                <a:tc vMerge="1">
                  <a:tcPr/>
                </a:tc>
                <a:tc>
                  <a:txBody>
                    <a:bodyPr/>
                    <a:p>
                      <a:pPr fontAlgn="base"/>
                      <a:r>
                        <a:rPr lang="en-US" sz="1400" cap="none" spc="0" dirty="0">
                          <a:solidFill>
                            <a:schemeClr val="tx1"/>
                          </a:solidFill>
                          <a:effectLst/>
                        </a:rPr>
                        <a:t>Services &amp; technology</a:t>
                      </a:r>
                      <a:endParaRPr lang="en-US" sz="1400" cap="none" spc="0" dirty="0">
                        <a:solidFill>
                          <a:schemeClr val="tx1"/>
                        </a:solidFill>
                        <a:effectLst/>
                      </a:endParaRPr>
                    </a:p>
                  </a:txBody>
                  <a:tcPr marL="70631" marR="100902" marT="20181" marB="151353">
                    <a:lnL w="12700" cmpd="sng">
                      <a:noFill/>
                      <a:prstDash val="solid"/>
                    </a:lnL>
                    <a:lnR w="12700" cmpd="sng">
                      <a:noFill/>
                      <a:prstDash val="solid"/>
                    </a:lnR>
                    <a:lnT w="12700" cmpd="sng">
                      <a:noFill/>
                      <a:prstDash val="solid"/>
                    </a:lnT>
                    <a:lnB w="9525" cap="flat" cmpd="sng" algn="ctr">
                      <a:noFill/>
                      <a:prstDash val="solid"/>
                    </a:lnB>
                    <a:noFill/>
                  </a:tcPr>
                </a:tc>
                <a:tc>
                  <a:txBody>
                    <a:bodyPr/>
                    <a:p>
                      <a:pPr marL="171450" indent="-171450" algn="l" fontAlgn="base">
                        <a:buFont typeface="Arial" panose="020B0604020202020204" pitchFamily="34" charset="0"/>
                        <a:buChar char="•"/>
                      </a:pPr>
                      <a:r>
                        <a:rPr lang="en-US" sz="1100" cap="none" spc="0" dirty="0">
                          <a:solidFill>
                            <a:schemeClr val="tx1"/>
                          </a:solidFill>
                          <a:effectLst/>
                        </a:rPr>
                        <a:t>Advertising design; Printing on paper, decal, PP, canvas, </a:t>
                      </a:r>
                      <a:r>
                        <a:rPr lang="en-US" sz="1100" cap="none" spc="0" err="1">
                          <a:solidFill>
                            <a:schemeClr val="tx1"/>
                          </a:solidFill>
                          <a:effectLst/>
                        </a:rPr>
                        <a:t>fomex</a:t>
                      </a:r>
                      <a:r>
                        <a:rPr lang="en-US" sz="1100" cap="none" spc="0" dirty="0">
                          <a:solidFill>
                            <a:schemeClr val="tx1"/>
                          </a:solidFill>
                          <a:effectLst/>
                        </a:rPr>
                        <a:t>, standee, backdrop, band roll, backlit film, carton; Print, photo and scan files.</a:t>
                      </a:r>
                      <a:endParaRPr lang="en-US" sz="1100" cap="none" spc="0" dirty="0">
                        <a:solidFill>
                          <a:schemeClr val="tx1"/>
                        </a:solidFill>
                        <a:effectLst/>
                      </a:endParaRPr>
                    </a:p>
                    <a:p>
                      <a:pPr marL="171450" lvl="0" indent="-171450" algn="l">
                        <a:buFont typeface="Arial" panose="020B0604020202020204" pitchFamily="34" charset="0"/>
                        <a:buChar char="•"/>
                      </a:pPr>
                      <a:r>
                        <a:rPr lang="en-US" sz="1100" cap="none" spc="0" dirty="0">
                          <a:solidFill>
                            <a:schemeClr val="tx1"/>
                          </a:solidFill>
                          <a:effectLst/>
                        </a:rPr>
                        <a:t>Printing methods: Digital printing, Offset</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12700" cmpd="sng">
                      <a:noFill/>
                      <a:prstDash val="solid"/>
                    </a:lnT>
                    <a:lnB w="9525" cap="flat" cmpd="sng" algn="ctr">
                      <a:noFill/>
                      <a:prstDash val="solid"/>
                    </a:lnB>
                    <a:noFill/>
                  </a:tcPr>
                </a:tc>
                <a:tc>
                  <a:txBody>
                    <a:bodyPr/>
                    <a:p>
                      <a:pPr marL="171450" indent="-171450" algn="l" fontAlgn="base">
                        <a:buFont typeface="Arial" panose="020B0604020202020204" pitchFamily="34" charset="0"/>
                        <a:buChar char="•"/>
                      </a:pPr>
                      <a:r>
                        <a:rPr lang="en-US" sz="1100" cap="none" spc="0">
                          <a:solidFill>
                            <a:schemeClr val="tx1"/>
                          </a:solidFill>
                          <a:effectLst/>
                        </a:rPr>
                        <a:t>Advertisement design; Signage installation; Event management; Printing on canvas, silk, standee, backlit film, PP, decal, poster, backdrop, wallpaper, </a:t>
                      </a:r>
                      <a:r>
                        <a:rPr lang="en-US" sz="1100" cap="none" spc="0" err="1">
                          <a:solidFill>
                            <a:schemeClr val="tx1"/>
                          </a:solidFill>
                          <a:effectLst/>
                        </a:rPr>
                        <a:t>Hiflex</a:t>
                      </a:r>
                      <a:r>
                        <a:rPr lang="en-US" sz="1100" cap="none" spc="0">
                          <a:solidFill>
                            <a:schemeClr val="tx1"/>
                          </a:solidFill>
                          <a:effectLst/>
                        </a:rPr>
                        <a:t>.</a:t>
                      </a:r>
                      <a:endParaRPr lang="en-US" sz="1100" cap="none" spc="0" dirty="0">
                        <a:solidFill>
                          <a:schemeClr val="tx1"/>
                        </a:solidFill>
                        <a:effectLst/>
                      </a:endParaRPr>
                    </a:p>
                    <a:p>
                      <a:pPr marL="171450" lvl="0" indent="-171450" algn="l">
                        <a:buFont typeface="Arial" panose="020B0604020202020204" pitchFamily="34" charset="0"/>
                        <a:buChar char="•"/>
                      </a:pPr>
                      <a:r>
                        <a:rPr lang="en-US" sz="1100" cap="none" spc="0" dirty="0">
                          <a:solidFill>
                            <a:schemeClr val="tx1"/>
                          </a:solidFill>
                          <a:effectLst/>
                        </a:rPr>
                        <a:t>Printing method: Digital printing, UV printing, large format printing</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12700" cmpd="sng">
                      <a:noFill/>
                      <a:prstDash val="solid"/>
                    </a:lnT>
                    <a:lnB w="9525" cap="flat" cmpd="sng" algn="ctr">
                      <a:noFill/>
                      <a:prstDash val="solid"/>
                    </a:lnB>
                    <a:noFill/>
                  </a:tcPr>
                </a:tc>
                <a:tc>
                  <a:txBody>
                    <a:bodyPr/>
                    <a:p>
                      <a:pPr marL="171450" lvl="0" indent="-171450" algn="l">
                        <a:buFont typeface="Arial" panose="020B0604020202020204" pitchFamily="34" charset="0"/>
                        <a:buChar char="•"/>
                      </a:pPr>
                      <a:r>
                        <a:rPr lang="en-US" sz="1100" cap="none" spc="0" dirty="0">
                          <a:solidFill>
                            <a:schemeClr val="tx1"/>
                          </a:solidFill>
                          <a:effectLst/>
                        </a:rPr>
                        <a:t>All indoor and outdoor point-of-sale materials or signage.</a:t>
                      </a:r>
                      <a:endParaRPr lang="en-US" sz="1100" cap="none" spc="0" dirty="0">
                        <a:solidFill>
                          <a:schemeClr val="tx1"/>
                        </a:solidFill>
                        <a:effectLst/>
                      </a:endParaRPr>
                    </a:p>
                    <a:p>
                      <a:pPr marL="171450" lvl="0" indent="-171450" algn="l">
                        <a:buFont typeface="Arial" panose="020B0604020202020204" pitchFamily="34" charset="0"/>
                        <a:buChar char="•"/>
                      </a:pPr>
                      <a:r>
                        <a:rPr lang="en-US" sz="1100" cap="none" spc="0" dirty="0">
                          <a:solidFill>
                            <a:schemeClr val="tx1"/>
                          </a:solidFill>
                          <a:effectLst/>
                        </a:rPr>
                        <a:t>Custom printings on various products or materials</a:t>
                      </a:r>
                      <a:endParaRPr lang="en-US" sz="1100" cap="none" spc="0" dirty="0">
                        <a:solidFill>
                          <a:schemeClr val="tx1"/>
                        </a:solidFill>
                        <a:effectLst/>
                      </a:endParaRPr>
                    </a:p>
                    <a:p>
                      <a:pPr lvl="0" algn="l">
                        <a:buNone/>
                      </a:pP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12700" cmpd="sng">
                      <a:noFill/>
                      <a:prstDash val="solid"/>
                    </a:lnT>
                    <a:lnB w="9525" cap="flat" cmpd="sng" algn="ctr">
                      <a:noFill/>
                      <a:prstDash val="solid"/>
                    </a:lnB>
                    <a:noFill/>
                  </a:tcPr>
                </a:tc>
              </a:tr>
              <a:tr h="1150620">
                <a:tc vMerge="1">
                  <a:tcPr>
                    <a:lnT w="12700" cmpd="sng">
                      <a:noFill/>
                    </a:lnT>
                  </a:tcPr>
                </a:tc>
                <a:tc>
                  <a:txBody>
                    <a:bodyPr/>
                    <a:p>
                      <a:pPr fontAlgn="base"/>
                      <a:r>
                        <a:rPr lang="en-US" sz="1400" cap="none" spc="0" dirty="0">
                          <a:solidFill>
                            <a:schemeClr val="tx1"/>
                          </a:solidFill>
                          <a:effectLst/>
                        </a:rPr>
                        <a:t>Quality &amp; capacity</a:t>
                      </a:r>
                      <a:endParaRPr lang="en-US" sz="1400" cap="none" spc="0" dirty="0">
                        <a:solidFill>
                          <a:schemeClr val="tx1"/>
                        </a:solidFill>
                        <a:effectLst/>
                      </a:endParaRPr>
                    </a:p>
                  </a:txBody>
                  <a:tcPr marL="70631" marR="100902" marT="20181" marB="151353">
                    <a:lnR w="12700" cmpd="sng">
                      <a:noFill/>
                      <a:prstDash val="solid"/>
                    </a:lnR>
                    <a:lnT w="9525" cap="flat" cmpd="sng" algn="ctr">
                      <a:noFill/>
                      <a:prstDash val="solid"/>
                    </a:lnT>
                    <a:lnB w="12700" cmpd="sng">
                      <a:noFill/>
                      <a:prstDash val="solid"/>
                    </a:lnB>
                    <a:solidFill>
                      <a:schemeClr val="bg1">
                        <a:lumMod val="95000"/>
                      </a:schemeClr>
                    </a:solidFill>
                  </a:tcPr>
                </a:tc>
                <a:tc>
                  <a:txBody>
                    <a:bodyPr/>
                    <a:p>
                      <a:pPr marL="171450" indent="-171450" algn="l" fontAlgn="base">
                        <a:buFont typeface="Arial" panose="020B0604020202020204" pitchFamily="34" charset="0"/>
                        <a:buChar char="•"/>
                      </a:pPr>
                      <a:r>
                        <a:rPr lang="en-US" sz="1100" cap="none" spc="0" dirty="0">
                          <a:solidFill>
                            <a:schemeClr val="tx1"/>
                          </a:solidFill>
                          <a:effectLst/>
                        </a:rPr>
                        <a:t>Custom creative design based on customer's requirements; Customer can order 1 product at a minimum; Customer can track their products </a:t>
                      </a:r>
                      <a:r>
                        <a:rPr lang="en-US" sz="1100" cap="none" spc="0" dirty="0">
                          <a:solidFill>
                            <a:schemeClr val="tx1"/>
                          </a:solidFill>
                          <a:effectLst/>
                        </a:rPr>
                        <a:t>online by inputting given codes</a:t>
                      </a:r>
                      <a:endParaRPr lang="en-US" sz="1100"/>
                    </a:p>
                  </a:txBody>
                  <a:tcPr marL="70631" marR="100902" marT="20181" marB="151353">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p>
                      <a:pPr marL="171450" indent="-171450" algn="l" fontAlgn="base">
                        <a:buFont typeface="Arial" panose="020B0604020202020204" pitchFamily="34" charset="0"/>
                        <a:buChar char="•"/>
                      </a:pPr>
                      <a:r>
                        <a:rPr lang="en-US" sz="1100" cap="none" spc="0" dirty="0">
                          <a:solidFill>
                            <a:schemeClr val="tx1"/>
                          </a:solidFill>
                          <a:effectLst/>
                        </a:rPr>
                        <a:t>Customize products based on customer's requirements</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c>
                  <a:txBody>
                    <a:bodyPr/>
                    <a:p>
                      <a:pPr marL="171450" indent="-171450" algn="l" fontAlgn="base">
                        <a:buFont typeface="Arial" panose="020B0604020202020204" pitchFamily="34" charset="0"/>
                        <a:buChar char="•"/>
                      </a:pPr>
                      <a:r>
                        <a:rPr lang="en-US" sz="1100" cap="none" spc="0" dirty="0">
                          <a:solidFill>
                            <a:schemeClr val="tx1"/>
                          </a:solidFill>
                          <a:effectLst/>
                        </a:rPr>
                        <a:t>Capable of delivery large amount of printings for small &amp; medium sized business.</a:t>
                      </a:r>
                      <a:endParaRPr lang="en-US" sz="1100" cap="none" spc="0" dirty="0">
                        <a:solidFill>
                          <a:schemeClr val="tx1"/>
                        </a:solidFill>
                        <a:effectLst/>
                      </a:endParaRPr>
                    </a:p>
                    <a:p>
                      <a:pPr marL="171450" indent="-171450" algn="l" fontAlgn="base">
                        <a:buFont typeface="Arial" panose="020B0604020202020204" pitchFamily="34" charset="0"/>
                        <a:buChar char="•"/>
                      </a:pPr>
                      <a:r>
                        <a:rPr lang="en-US" sz="1100" cap="none" spc="0" dirty="0">
                          <a:solidFill>
                            <a:schemeClr val="tx1"/>
                          </a:solidFill>
                          <a:effectLst/>
                        </a:rPr>
                        <a:t>Customer support 24/24.</a:t>
                      </a:r>
                      <a:endParaRPr lang="en-US" sz="1100" cap="none" spc="0" dirty="0">
                        <a:solidFill>
                          <a:schemeClr val="tx1"/>
                        </a:solidFill>
                        <a:effectLst/>
                      </a:endParaRPr>
                    </a:p>
                  </a:txBody>
                  <a:tcPr marL="70631" marR="100902" marT="20181" marB="151353">
                    <a:lnL w="12700" cmpd="sng">
                      <a:noFill/>
                      <a:prstDash val="solid"/>
                    </a:lnL>
                    <a:lnR w="12700" cmpd="sng">
                      <a:noFill/>
                      <a:prstDash val="solid"/>
                    </a:lnR>
                    <a:lnT w="9525" cap="flat" cmpd="sng" algn="ctr">
                      <a:noFill/>
                      <a:prstDash val="solid"/>
                    </a:lnT>
                    <a:lnB w="12700" cmpd="sng">
                      <a:noFill/>
                      <a:prstDash val="solid"/>
                    </a:lnB>
                    <a:solidFill>
                      <a:schemeClr val="bg1">
                        <a:lumMod val="9500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DISRUPTIVE TECHNOLOGY</a:t>
            </a:r>
            <a:endParaRPr lang="en-US" altLang="zh-CN" sz="2800" dirty="0">
              <a:solidFill>
                <a:prstClr val="black">
                  <a:lumMod val="85000"/>
                  <a:lumOff val="15000"/>
                </a:prstClr>
              </a:solidFill>
              <a:latin typeface="+mn-lt"/>
              <a:ea typeface="+mn-ea"/>
              <a:cs typeface="+mn-ea"/>
              <a:sym typeface="+mn-lt"/>
            </a:endParaRPr>
          </a:p>
        </p:txBody>
      </p:sp>
      <p:grpSp>
        <p:nvGrpSpPr>
          <p:cNvPr id="10" name="组合 9"/>
          <p:cNvGrpSpPr/>
          <p:nvPr/>
        </p:nvGrpSpPr>
        <p:grpSpPr>
          <a:xfrm>
            <a:off x="371475" y="304801"/>
            <a:ext cx="11458575" cy="6286500"/>
            <a:chOff x="-2609147" y="-1363451"/>
            <a:chExt cx="8579152" cy="3130510"/>
          </a:xfrm>
        </p:grpSpPr>
        <p:cxnSp>
          <p:nvCxnSpPr>
            <p:cNvPr id="12" name="直接连接符 11"/>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3" name="直接连接符 12"/>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14" name="直接连接符 13"/>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5" name="直接连接符 14"/>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sp>
        <p:nvSpPr>
          <p:cNvPr id="2" name="Text Box 1"/>
          <p:cNvSpPr txBox="1"/>
          <p:nvPr/>
        </p:nvSpPr>
        <p:spPr>
          <a:xfrm>
            <a:off x="762635" y="1308100"/>
            <a:ext cx="4054475" cy="5077460"/>
          </a:xfrm>
          <a:prstGeom prst="rect">
            <a:avLst/>
          </a:prstGeom>
          <a:noFill/>
        </p:spPr>
        <p:txBody>
          <a:bodyPr wrap="square" rtlCol="0" anchor="t">
            <a:spAutoFit/>
          </a:bodyPr>
          <a:p>
            <a:pPr marL="285750" indent="-285750" algn="just">
              <a:buFont typeface="Arial" panose="020B0604020202020204" pitchFamily="34" charset="0"/>
              <a:buChar char="•"/>
            </a:pPr>
            <a:r>
              <a:rPr lang="en-US" sz="1200" dirty="0">
                <a:ea typeface="+mn-lt"/>
                <a:cs typeface="+mn-lt"/>
                <a:sym typeface="+mn-ea"/>
              </a:rPr>
              <a:t>Due to the shift in demand, the surplus capacity has forced vendors with larger printers to use more </a:t>
            </a:r>
            <a:r>
              <a:rPr lang="en-US" sz="1200" b="1" dirty="0">
                <a:ea typeface="+mn-lt"/>
                <a:cs typeface="+mn-lt"/>
                <a:sym typeface="+mn-ea"/>
              </a:rPr>
              <a:t>efficient technology</a:t>
            </a:r>
            <a:r>
              <a:rPr lang="en-US" sz="1200" dirty="0">
                <a:ea typeface="+mn-lt"/>
                <a:cs typeface="+mn-lt"/>
                <a:sym typeface="+mn-ea"/>
              </a:rPr>
              <a:t> to achieve economies of scale and obtain access to capital markets. </a:t>
            </a:r>
            <a:endParaRPr lang="en-US" sz="1200">
              <a:ea typeface="Calibri" panose="020F0502020204030204"/>
              <a:cs typeface="Calibri" panose="020F0502020204030204"/>
            </a:endParaRPr>
          </a:p>
          <a:p>
            <a:pPr marL="285750" indent="-285750" algn="just">
              <a:buFont typeface="Arial" panose="020B0604020202020204" pitchFamily="34" charset="0"/>
              <a:buChar char="•"/>
            </a:pPr>
            <a:r>
              <a:rPr lang="en-US" sz="1200" dirty="0">
                <a:ea typeface="+mn-lt"/>
                <a:cs typeface="+mn-lt"/>
                <a:sym typeface="+mn-ea"/>
              </a:rPr>
              <a:t>The development of technology, including </a:t>
            </a:r>
            <a:r>
              <a:rPr lang="en-US" sz="1200" b="1" dirty="0">
                <a:ea typeface="+mn-lt"/>
                <a:cs typeface="+mn-lt"/>
                <a:sym typeface="+mn-ea"/>
              </a:rPr>
              <a:t>quicker presses or new colors along with toner technologies</a:t>
            </a:r>
            <a:r>
              <a:rPr lang="en-US" sz="1200" dirty="0">
                <a:ea typeface="+mn-lt"/>
                <a:cs typeface="+mn-lt"/>
                <a:sym typeface="+mn-ea"/>
              </a:rPr>
              <a:t>, makes it feasible to produce goods of greater quality and with better manufacturing capacities. </a:t>
            </a:r>
            <a:endParaRPr lang="en-US" sz="1200">
              <a:ea typeface="Calibri" panose="020F0502020204030204"/>
              <a:cs typeface="Calibri" panose="020F0502020204030204"/>
            </a:endParaRPr>
          </a:p>
          <a:p>
            <a:pPr marL="285750" indent="-285750" algn="just">
              <a:buFont typeface="Arial" panose="020B0604020202020204" pitchFamily="34" charset="0"/>
              <a:buChar char="•"/>
            </a:pPr>
            <a:r>
              <a:rPr lang="en-US" sz="1200" dirty="0">
                <a:ea typeface="+mn-lt"/>
                <a:cs typeface="+mn-lt"/>
                <a:sym typeface="+mn-ea"/>
              </a:rPr>
              <a:t>With a rise in the </a:t>
            </a:r>
            <a:r>
              <a:rPr lang="en-US" sz="1200" b="1" dirty="0">
                <a:ea typeface="+mn-lt"/>
                <a:cs typeface="+mn-lt"/>
                <a:sym typeface="+mn-ea"/>
              </a:rPr>
              <a:t>digital delivery of information</a:t>
            </a:r>
            <a:r>
              <a:rPr lang="en-US" sz="1200" dirty="0">
                <a:ea typeface="+mn-lt"/>
                <a:cs typeface="+mn-lt"/>
                <a:sym typeface="+mn-ea"/>
              </a:rPr>
              <a:t>, commercial printers have been observed to be imbibing digital technologies to enhance packaging print quality. Quick response (QR) codes have become a basic/mainstreamed print on product packaging to be scanned with a smartphone for additional display of data, such as product info and promotional content.</a:t>
            </a:r>
            <a:endParaRPr lang="en-US" sz="1200">
              <a:ea typeface="Calibri" panose="020F0502020204030204"/>
              <a:cs typeface="Calibri" panose="020F0502020204030204"/>
            </a:endParaRPr>
          </a:p>
          <a:p>
            <a:pPr marL="285750" indent="-285750" algn="just">
              <a:buFont typeface="Arial" panose="020B0604020202020204" pitchFamily="34" charset="0"/>
              <a:buChar char="•"/>
            </a:pPr>
            <a:r>
              <a:rPr lang="en-US" sz="1200" dirty="0">
                <a:ea typeface="+mn-lt"/>
                <a:cs typeface="+mn-lt"/>
                <a:sym typeface="+mn-ea"/>
              </a:rPr>
              <a:t>Businesses use</a:t>
            </a:r>
            <a:r>
              <a:rPr lang="en-US" sz="1200" b="1" dirty="0">
                <a:ea typeface="+mn-lt"/>
                <a:cs typeface="+mn-lt"/>
                <a:sym typeface="+mn-ea"/>
              </a:rPr>
              <a:t> commercial printers</a:t>
            </a:r>
            <a:r>
              <a:rPr lang="en-US" sz="1200" dirty="0">
                <a:ea typeface="+mn-lt"/>
                <a:cs typeface="+mn-lt"/>
                <a:sym typeface="+mn-ea"/>
              </a:rPr>
              <a:t> more frequently because they are more cost-efficient and efficient for printing large quantities. </a:t>
            </a:r>
            <a:endParaRPr lang="en-US" sz="1200" dirty="0">
              <a:ea typeface="+mn-lt"/>
              <a:cs typeface="+mn-lt"/>
            </a:endParaRPr>
          </a:p>
          <a:p>
            <a:pPr marL="285750" indent="-285750" algn="just">
              <a:buFont typeface="Arial" panose="020B0604020202020204" pitchFamily="34" charset="0"/>
              <a:buChar char="•"/>
            </a:pPr>
            <a:r>
              <a:rPr lang="en-US" sz="1200" dirty="0">
                <a:ea typeface="+mn-lt"/>
                <a:cs typeface="+mn-lt"/>
                <a:sym typeface="+mn-ea"/>
              </a:rPr>
              <a:t>Retail, storage, and logistics companies are investing in </a:t>
            </a:r>
            <a:r>
              <a:rPr lang="en-US" sz="1200" b="1" dirty="0">
                <a:ea typeface="+mn-lt"/>
                <a:cs typeface="+mn-lt"/>
                <a:sym typeface="+mn-ea"/>
              </a:rPr>
              <a:t>hybrid print technologies</a:t>
            </a:r>
            <a:r>
              <a:rPr lang="en-US" sz="1200" dirty="0">
                <a:ea typeface="+mn-lt"/>
                <a:cs typeface="+mn-lt"/>
                <a:sym typeface="+mn-ea"/>
              </a:rPr>
              <a:t>. Hybrid technology makes combining the benefits of both digital and analog technologies feasible. To do this, the dependability and efficiency of flexographic printing are merged with the artistic possibilities of digital technology. </a:t>
            </a:r>
            <a:endParaRPr lang="en-US" sz="1200" dirty="0">
              <a:ea typeface="+mn-lt"/>
              <a:cs typeface="+mn-lt"/>
              <a:sym typeface="+mn-ea"/>
            </a:endParaRPr>
          </a:p>
        </p:txBody>
      </p:sp>
      <p:pic>
        <p:nvPicPr>
          <p:cNvPr id="23" name="图片 22"/>
          <p:cNvPicPr>
            <a:picLocks noChangeAspect="1"/>
          </p:cNvPicPr>
          <p:nvPr/>
        </p:nvPicPr>
        <p:blipFill rotWithShape="1">
          <a:blip r:embed="rId2">
            <a:clrChange>
              <a:clrFrom>
                <a:srgbClr val="F9F9FB"/>
              </a:clrFrom>
              <a:clrTo>
                <a:srgbClr val="F9F9FB">
                  <a:alpha val="0"/>
                </a:srgbClr>
              </a:clrTo>
            </a:clrChange>
            <a:extLst>
              <a:ext uri="{BEBA8EAE-BF5A-486C-A8C5-ECC9F3942E4B}">
                <a14:imgProps xmlns:a14="http://schemas.microsoft.com/office/drawing/2010/main">
                  <a14:imgLayer r:embed="rId3">
                    <a14:imgEffect>
                      <a14:backgroundRemoval t="0" b="52167" l="90052" r="99740"/>
                    </a14:imgEffect>
                  </a14:imgLayer>
                </a14:imgProps>
              </a:ext>
              <a:ext uri="{28A0092B-C50C-407E-A947-70E740481C1C}">
                <a14:useLocalDpi xmlns:a14="http://schemas.microsoft.com/office/drawing/2010/main" val="0"/>
              </a:ext>
            </a:extLst>
          </a:blip>
          <a:srcRect l="89531" b="42000"/>
          <a:stretch>
            <a:fillRect/>
          </a:stretch>
        </p:blipFill>
        <p:spPr>
          <a:xfrm rot="10800000">
            <a:off x="4881722" y="3201411"/>
            <a:ext cx="2388504" cy="3656587"/>
          </a:xfrm>
          <a:prstGeom prst="rect">
            <a:avLst/>
          </a:prstGeom>
        </p:spPr>
      </p:pic>
      <p:sp>
        <p:nvSpPr>
          <p:cNvPr id="3" name="Text Box 2"/>
          <p:cNvSpPr txBox="1"/>
          <p:nvPr/>
        </p:nvSpPr>
        <p:spPr>
          <a:xfrm>
            <a:off x="7270115" y="1308100"/>
            <a:ext cx="3731895" cy="4707890"/>
          </a:xfrm>
          <a:prstGeom prst="rect">
            <a:avLst/>
          </a:prstGeom>
          <a:noFill/>
        </p:spPr>
        <p:txBody>
          <a:bodyPr wrap="square" rtlCol="0" anchor="t">
            <a:spAutoFit/>
          </a:bodyPr>
          <a:p>
            <a:pPr marL="171450" indent="-171450" algn="just">
              <a:buFont typeface="Arial" panose="020B0604020202020204" pitchFamily="34" charset="0"/>
              <a:buChar char="•"/>
            </a:pPr>
            <a:r>
              <a:rPr lang="en-US" sz="1200" b="1" dirty="0">
                <a:ea typeface="+mn-lt"/>
                <a:cs typeface="+mn-lt"/>
                <a:sym typeface="+mn-ea"/>
              </a:rPr>
              <a:t>Commercial printing</a:t>
            </a:r>
            <a:r>
              <a:rPr lang="en-US" sz="1200" dirty="0">
                <a:ea typeface="+mn-lt"/>
                <a:cs typeface="+mn-lt"/>
                <a:sym typeface="+mn-ea"/>
              </a:rPr>
              <a:t> is dominated by sheetfed offset </a:t>
            </a:r>
            <a:r>
              <a:rPr lang="en-US" sz="1200" err="1">
                <a:ea typeface="+mn-lt"/>
                <a:cs typeface="+mn-lt"/>
                <a:sym typeface="+mn-ea"/>
              </a:rPr>
              <a:t>litho</a:t>
            </a:r>
            <a:r>
              <a:rPr lang="en-US" sz="1200" dirty="0">
                <a:ea typeface="+mn-lt"/>
                <a:cs typeface="+mn-lt"/>
                <a:sym typeface="+mn-ea"/>
              </a:rPr>
              <a:t> and digital, with inkjet growing beyond the key mailing &amp; display areas into broader areas of commercial print.</a:t>
            </a:r>
            <a:endParaRPr lang="en-US" sz="1200" dirty="0">
              <a:ea typeface="Calibri" panose="020F0502020204030204"/>
              <a:cs typeface="Calibri" panose="020F0502020204030204"/>
            </a:endParaRPr>
          </a:p>
          <a:p>
            <a:pPr marL="171450" indent="-171450" algn="just">
              <a:buFont typeface="Arial" panose="020B0604020202020204" pitchFamily="34" charset="0"/>
              <a:buChar char="•"/>
            </a:pPr>
            <a:r>
              <a:rPr lang="en-US" sz="1200" b="1" dirty="0">
                <a:ea typeface="+mn-lt"/>
                <a:cs typeface="+mn-lt"/>
                <a:sym typeface="+mn-ea"/>
              </a:rPr>
              <a:t>Commercial inkjet products</a:t>
            </a:r>
            <a:r>
              <a:rPr lang="en-US" sz="1200" dirty="0">
                <a:ea typeface="+mn-lt"/>
                <a:cs typeface="+mn-lt"/>
                <a:sym typeface="+mn-ea"/>
              </a:rPr>
              <a:t> are gaining traction as they use less power, produce less carbon dioxide, and are associated with cleaner air as they do not emit toner dust. Many companies are investing in inkjet printers to enhance their offerings, personalize packaging and messaging, aid clients in promoting their brands, and meet the seasonality of their demand. For instance, in 2021, DS Smith Iberia installed the EFI Nozomi C18000 Plus six-color single pass-LED inkjet printer in its facility in Lisbon, Portugal. The productivity of the Nozomi is expected to reduce the time to market and offer a printing quality equivalent to that of offset printing without the need for </a:t>
            </a:r>
            <a:r>
              <a:rPr lang="en-US" sz="1200" err="1">
                <a:ea typeface="+mn-lt"/>
                <a:cs typeface="+mn-lt"/>
                <a:sym typeface="+mn-ea"/>
              </a:rPr>
              <a:t>Litho</a:t>
            </a:r>
            <a:r>
              <a:rPr lang="en-US" sz="1200" dirty="0">
                <a:ea typeface="+mn-lt"/>
                <a:cs typeface="+mn-lt"/>
                <a:sym typeface="+mn-ea"/>
              </a:rPr>
              <a:t> Lamination.</a:t>
            </a:r>
            <a:endParaRPr lang="en-US" sz="1200" dirty="0">
              <a:ea typeface="Calibri" panose="020F0502020204030204"/>
              <a:cs typeface="Calibri" panose="020F0502020204030204"/>
            </a:endParaRPr>
          </a:p>
          <a:p>
            <a:pPr marL="171450" indent="-171450" algn="just">
              <a:buFont typeface="Arial" panose="020B0604020202020204" pitchFamily="34" charset="0"/>
              <a:buChar char="•"/>
            </a:pPr>
            <a:r>
              <a:rPr lang="en-US" sz="1200" b="1" dirty="0">
                <a:ea typeface="+mn-lt"/>
                <a:cs typeface="+mn-lt"/>
                <a:sym typeface="+mn-ea"/>
              </a:rPr>
              <a:t>Improvements in productivity, speed and quality</a:t>
            </a:r>
            <a:r>
              <a:rPr lang="en-US" sz="1200" dirty="0">
                <a:ea typeface="+mn-lt"/>
                <a:cs typeface="+mn-lt"/>
                <a:sym typeface="+mn-ea"/>
              </a:rPr>
              <a:t> are set to open up new areas for inkjet, not only in commercial printing areas including promotional and informational print, but also in areas like packaging, decor, and textiles and promotional objects</a:t>
            </a:r>
            <a:endParaRPr lang="en-US" sz="1200" dirty="0">
              <a:ea typeface="+mn-lt"/>
              <a:cs typeface="+mn-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DISRUPTIVE TECHNOLOGY</a:t>
            </a:r>
            <a:endParaRPr lang="en-US" altLang="zh-CN" sz="2800" dirty="0">
              <a:solidFill>
                <a:prstClr val="black">
                  <a:lumMod val="85000"/>
                  <a:lumOff val="15000"/>
                </a:prstClr>
              </a:solidFill>
              <a:latin typeface="+mn-lt"/>
              <a:ea typeface="+mn-ea"/>
              <a:cs typeface="+mn-ea"/>
              <a:sym typeface="+mn-lt"/>
            </a:endParaRPr>
          </a:p>
        </p:txBody>
      </p:sp>
      <p:grpSp>
        <p:nvGrpSpPr>
          <p:cNvPr id="10" name="组合 9"/>
          <p:cNvGrpSpPr/>
          <p:nvPr/>
        </p:nvGrpSpPr>
        <p:grpSpPr>
          <a:xfrm>
            <a:off x="371475" y="304801"/>
            <a:ext cx="11458575" cy="6286500"/>
            <a:chOff x="-2609147" y="-1363451"/>
            <a:chExt cx="8579152" cy="3130510"/>
          </a:xfrm>
        </p:grpSpPr>
        <p:cxnSp>
          <p:nvCxnSpPr>
            <p:cNvPr id="12" name="直接连接符 11"/>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3" name="直接连接符 12"/>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14" name="直接连接符 13"/>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5" name="直接连接符 14"/>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pic>
        <p:nvPicPr>
          <p:cNvPr id="23" name="图片 22"/>
          <p:cNvPicPr>
            <a:picLocks noChangeAspect="1"/>
          </p:cNvPicPr>
          <p:nvPr/>
        </p:nvPicPr>
        <p:blipFill rotWithShape="1">
          <a:blip r:embed="rId2">
            <a:clrChange>
              <a:clrFrom>
                <a:srgbClr val="F9F9FB"/>
              </a:clrFrom>
              <a:clrTo>
                <a:srgbClr val="F9F9FB">
                  <a:alpha val="0"/>
                </a:srgbClr>
              </a:clrTo>
            </a:clrChange>
            <a:extLst>
              <a:ext uri="{BEBA8EAE-BF5A-486C-A8C5-ECC9F3942E4B}">
                <a14:imgProps xmlns:a14="http://schemas.microsoft.com/office/drawing/2010/main">
                  <a14:imgLayer r:embed="rId3">
                    <a14:imgEffect>
                      <a14:backgroundRemoval t="0" b="52167" l="90052" r="99740"/>
                    </a14:imgEffect>
                  </a14:imgLayer>
                </a14:imgProps>
              </a:ext>
              <a:ext uri="{28A0092B-C50C-407E-A947-70E740481C1C}">
                <a14:useLocalDpi xmlns:a14="http://schemas.microsoft.com/office/drawing/2010/main" val="0"/>
              </a:ext>
            </a:extLst>
          </a:blip>
          <a:srcRect l="89531" b="42000"/>
          <a:stretch>
            <a:fillRect/>
          </a:stretch>
        </p:blipFill>
        <p:spPr>
          <a:xfrm rot="10800000">
            <a:off x="4881722" y="3201411"/>
            <a:ext cx="2388504" cy="3656587"/>
          </a:xfrm>
          <a:prstGeom prst="rect">
            <a:avLst/>
          </a:prstGeom>
        </p:spPr>
      </p:pic>
      <p:sp>
        <p:nvSpPr>
          <p:cNvPr id="4" name="Text Box 3"/>
          <p:cNvSpPr txBox="1"/>
          <p:nvPr/>
        </p:nvSpPr>
        <p:spPr>
          <a:xfrm>
            <a:off x="762635" y="1319530"/>
            <a:ext cx="3902075" cy="4523105"/>
          </a:xfrm>
          <a:prstGeom prst="rect">
            <a:avLst/>
          </a:prstGeom>
          <a:noFill/>
        </p:spPr>
        <p:txBody>
          <a:bodyPr wrap="square" rtlCol="0" anchor="t">
            <a:spAutoFit/>
          </a:bodyPr>
          <a:p>
            <a:pPr marL="171450" indent="-171450" algn="just">
              <a:buFont typeface="Arial" panose="020B0604020202020204" pitchFamily="34" charset="0"/>
              <a:buChar char="•"/>
            </a:pPr>
            <a:r>
              <a:rPr lang="en-US" sz="1200" dirty="0">
                <a:ea typeface="+mn-lt"/>
                <a:cs typeface="+mn-lt"/>
                <a:sym typeface="+mn-ea"/>
              </a:rPr>
              <a:t>Although digital is expected to make further inroads during the coming years, there are a number of trends that have contributed towards improvements in business efficiencies and profitability in the </a:t>
            </a:r>
            <a:r>
              <a:rPr lang="en-US" sz="1200" b="1" dirty="0">
                <a:ea typeface="+mn-lt"/>
                <a:cs typeface="+mn-lt"/>
                <a:sym typeface="+mn-ea"/>
              </a:rPr>
              <a:t>sheetfed offset </a:t>
            </a:r>
            <a:r>
              <a:rPr lang="en-US" sz="1200" b="1" err="1">
                <a:ea typeface="+mn-lt"/>
                <a:cs typeface="+mn-lt"/>
                <a:sym typeface="+mn-ea"/>
              </a:rPr>
              <a:t>litho</a:t>
            </a:r>
            <a:r>
              <a:rPr lang="en-US" sz="1200" b="1" dirty="0">
                <a:ea typeface="+mn-lt"/>
                <a:cs typeface="+mn-lt"/>
                <a:sym typeface="+mn-ea"/>
              </a:rPr>
              <a:t> arena incorporating increasing automation (push-to-stop) and standardization</a:t>
            </a:r>
            <a:r>
              <a:rPr lang="en-US" sz="1200" dirty="0">
                <a:ea typeface="+mn-lt"/>
                <a:cs typeface="+mn-lt"/>
                <a:sym typeface="+mn-ea"/>
              </a:rPr>
              <a:t>, as well as growing use of UV to speed turnround. </a:t>
            </a:r>
            <a:endParaRPr lang="en-US" sz="1200" dirty="0">
              <a:ea typeface="+mn-lt"/>
              <a:cs typeface="+mn-lt"/>
            </a:endParaRPr>
          </a:p>
          <a:p>
            <a:pPr marL="171450" indent="-171450" algn="just">
              <a:buFont typeface="Arial" panose="020B0604020202020204" pitchFamily="34" charset="0"/>
              <a:buChar char="•"/>
            </a:pPr>
            <a:r>
              <a:rPr lang="en-US" sz="1200" b="1" dirty="0">
                <a:ea typeface="+mn-lt"/>
                <a:cs typeface="+mn-lt"/>
                <a:sym typeface="+mn-ea"/>
              </a:rPr>
              <a:t>Productivity</a:t>
            </a:r>
            <a:r>
              <a:rPr lang="en-US" sz="1200" dirty="0">
                <a:ea typeface="+mn-lt"/>
                <a:cs typeface="+mn-lt"/>
                <a:sym typeface="+mn-ea"/>
              </a:rPr>
              <a:t> has been boosted through the implementation of lean processes, with rising adoption of web-to-print leading to the ganging-together of standard jobs to share make-readies and lower cost. </a:t>
            </a:r>
            <a:endParaRPr lang="en-US" sz="1200">
              <a:ea typeface="+mn-lt"/>
              <a:cs typeface="+mn-lt"/>
            </a:endParaRPr>
          </a:p>
          <a:p>
            <a:pPr marL="171450" indent="-171450" algn="just">
              <a:buFont typeface="Arial" panose="020B0604020202020204" pitchFamily="34" charset="0"/>
              <a:buChar char="•"/>
            </a:pPr>
            <a:r>
              <a:rPr lang="en-US" sz="1200" dirty="0">
                <a:ea typeface="+mn-lt"/>
                <a:cs typeface="+mn-lt"/>
                <a:sym typeface="+mn-ea"/>
              </a:rPr>
              <a:t>In electrophotography, much of the focus today has been in improvements in </a:t>
            </a:r>
            <a:r>
              <a:rPr lang="en-US" sz="1200" b="1" dirty="0">
                <a:ea typeface="+mn-lt"/>
                <a:cs typeface="+mn-lt"/>
                <a:sym typeface="+mn-ea"/>
              </a:rPr>
              <a:t>print quality</a:t>
            </a:r>
            <a:r>
              <a:rPr lang="en-US" sz="1200" dirty="0">
                <a:ea typeface="+mn-lt"/>
                <a:cs typeface="+mn-lt"/>
                <a:sym typeface="+mn-ea"/>
              </a:rPr>
              <a:t> and also moves towards </a:t>
            </a:r>
            <a:r>
              <a:rPr lang="en-US" sz="1200" b="1" dirty="0">
                <a:ea typeface="+mn-lt"/>
                <a:cs typeface="+mn-lt"/>
                <a:sym typeface="+mn-ea"/>
              </a:rPr>
              <a:t>larger format print</a:t>
            </a:r>
            <a:r>
              <a:rPr lang="en-US" sz="1200" dirty="0">
                <a:ea typeface="+mn-lt"/>
                <a:cs typeface="+mn-lt"/>
                <a:sym typeface="+mn-ea"/>
              </a:rPr>
              <a:t>, with step changes in productivity and cost being seen in the current year. </a:t>
            </a:r>
            <a:endParaRPr lang="en-US" sz="1200" dirty="0">
              <a:ea typeface="+mn-lt"/>
              <a:cs typeface="+mn-lt"/>
            </a:endParaRPr>
          </a:p>
          <a:p>
            <a:pPr marL="171450" indent="-171450" algn="just">
              <a:buFont typeface="Arial" panose="020B0604020202020204" pitchFamily="34" charset="0"/>
              <a:buChar char="•"/>
            </a:pPr>
            <a:r>
              <a:rPr lang="en-US" sz="1200" dirty="0">
                <a:ea typeface="+mn-lt"/>
                <a:cs typeface="+mn-lt"/>
                <a:sym typeface="+mn-ea"/>
              </a:rPr>
              <a:t>In inkjet, meanwhile, </a:t>
            </a:r>
            <a:r>
              <a:rPr lang="en-US" sz="1200" b="1" dirty="0">
                <a:ea typeface="+mn-lt"/>
                <a:cs typeface="+mn-lt"/>
                <a:sym typeface="+mn-ea"/>
              </a:rPr>
              <a:t>print quality improvement</a:t>
            </a:r>
            <a:r>
              <a:rPr lang="en-US" sz="1200" dirty="0">
                <a:ea typeface="+mn-lt"/>
                <a:cs typeface="+mn-lt"/>
                <a:sym typeface="+mn-ea"/>
              </a:rPr>
              <a:t> is also a few focus, including on standard papers, wide format, webfed (new finishing solutions) and sheetfed presses. </a:t>
            </a:r>
            <a:endParaRPr lang="en-US" sz="1200">
              <a:ea typeface="+mn-lt"/>
              <a:cs typeface="+mn-lt"/>
            </a:endParaRPr>
          </a:p>
          <a:p>
            <a:pPr marL="171450" indent="-171450" algn="just">
              <a:buFont typeface="Arial" panose="020B0604020202020204" pitchFamily="34" charset="0"/>
              <a:buChar char="•"/>
            </a:pPr>
            <a:r>
              <a:rPr lang="en-US" sz="1200" b="1" dirty="0">
                <a:ea typeface="+mn-lt"/>
                <a:cs typeface="+mn-lt"/>
                <a:sym typeface="+mn-ea"/>
              </a:rPr>
              <a:t>Digital finishing and embellishment</a:t>
            </a:r>
            <a:r>
              <a:rPr lang="en-US" sz="1200" dirty="0">
                <a:ea typeface="+mn-lt"/>
                <a:cs typeface="+mn-lt"/>
                <a:sym typeface="+mn-ea"/>
              </a:rPr>
              <a:t> is also growing across the board. </a:t>
            </a:r>
            <a:endParaRPr lang="en-US" sz="1200" dirty="0">
              <a:ea typeface="+mn-lt"/>
              <a:cs typeface="+mn-lt"/>
              <a:sym typeface="+mn-ea"/>
            </a:endParaRPr>
          </a:p>
        </p:txBody>
      </p:sp>
      <p:sp>
        <p:nvSpPr>
          <p:cNvPr id="5" name="Text Box 4"/>
          <p:cNvSpPr txBox="1"/>
          <p:nvPr/>
        </p:nvSpPr>
        <p:spPr>
          <a:xfrm>
            <a:off x="7270115" y="1319530"/>
            <a:ext cx="3695065" cy="3784600"/>
          </a:xfrm>
          <a:prstGeom prst="rect">
            <a:avLst/>
          </a:prstGeom>
          <a:noFill/>
        </p:spPr>
        <p:txBody>
          <a:bodyPr wrap="square" rtlCol="0" anchor="t">
            <a:spAutoFit/>
          </a:bodyPr>
          <a:p>
            <a:pPr marL="171450" indent="-171450" algn="just">
              <a:buFont typeface="Arial" panose="020B0604020202020204" pitchFamily="34" charset="0"/>
              <a:buChar char="•"/>
            </a:pPr>
            <a:r>
              <a:rPr lang="en-US" sz="1200" dirty="0">
                <a:ea typeface="+mn-lt"/>
                <a:cs typeface="+mn-lt"/>
                <a:sym typeface="+mn-ea"/>
              </a:rPr>
              <a:t>There is much interest in</a:t>
            </a:r>
            <a:r>
              <a:rPr lang="en-US" sz="1200" b="1" dirty="0">
                <a:ea typeface="+mn-lt"/>
                <a:cs typeface="+mn-lt"/>
                <a:sym typeface="+mn-ea"/>
              </a:rPr>
              <a:t> key Landa installations,</a:t>
            </a:r>
            <a:r>
              <a:rPr lang="en-US" sz="1200" dirty="0">
                <a:ea typeface="+mn-lt"/>
                <a:cs typeface="+mn-lt"/>
                <a:sym typeface="+mn-ea"/>
              </a:rPr>
              <a:t> with its sheetfed and web </a:t>
            </a:r>
            <a:r>
              <a:rPr lang="en-US" sz="1200" err="1">
                <a:ea typeface="+mn-lt"/>
                <a:cs typeface="+mn-lt"/>
                <a:sym typeface="+mn-ea"/>
              </a:rPr>
              <a:t>nanographic</a:t>
            </a:r>
            <a:r>
              <a:rPr lang="en-US" sz="1200" dirty="0">
                <a:ea typeface="+mn-lt"/>
                <a:cs typeface="+mn-lt"/>
                <a:sym typeface="+mn-ea"/>
              </a:rPr>
              <a:t> printing presses said to offer the versatility of digital printing with the qualities and speed associated with offset, employing water-based inks and a novel image transfer system. </a:t>
            </a:r>
            <a:endParaRPr lang="en-US" sz="1200" dirty="0">
              <a:ea typeface="+mn-lt"/>
              <a:cs typeface="+mn-lt"/>
            </a:endParaRPr>
          </a:p>
          <a:p>
            <a:pPr marL="171450" indent="-171450" algn="just">
              <a:buFont typeface="Arial" panose="020B0604020202020204" pitchFamily="34" charset="0"/>
              <a:buChar char="•"/>
            </a:pPr>
            <a:r>
              <a:rPr lang="en-US" sz="1200" dirty="0">
                <a:ea typeface="+mn-lt"/>
                <a:cs typeface="+mn-lt"/>
                <a:sym typeface="+mn-ea"/>
              </a:rPr>
              <a:t>The </a:t>
            </a:r>
            <a:r>
              <a:rPr lang="en-US" sz="1200" b="1" dirty="0">
                <a:ea typeface="+mn-lt"/>
                <a:cs typeface="+mn-lt"/>
                <a:sym typeface="+mn-ea"/>
              </a:rPr>
              <a:t>ink image</a:t>
            </a:r>
            <a:r>
              <a:rPr lang="en-US" sz="1200" dirty="0">
                <a:ea typeface="+mn-lt"/>
                <a:cs typeface="+mn-lt"/>
                <a:sym typeface="+mn-ea"/>
              </a:rPr>
              <a:t> is converted into a very thin polymeric film on a hot blanket, which is then transferred onto the cool paper surface. This is claimed to avoid any issues of paper saturation that can be associated with conventional inkjet processes, and to provide </a:t>
            </a:r>
            <a:r>
              <a:rPr lang="en-US" sz="1200" b="1" dirty="0">
                <a:ea typeface="+mn-lt"/>
                <a:cs typeface="+mn-lt"/>
                <a:sym typeface="+mn-ea"/>
              </a:rPr>
              <a:t>high-quality images at high print speeds. </a:t>
            </a:r>
            <a:endParaRPr lang="en-US" sz="1600" b="1">
              <a:ea typeface="+mn-lt"/>
              <a:cs typeface="+mn-lt"/>
            </a:endParaRPr>
          </a:p>
          <a:p>
            <a:pPr marL="171450" indent="-171450" algn="just">
              <a:buFont typeface="Arial" panose="020B0604020202020204" pitchFamily="34" charset="0"/>
              <a:buChar char="•"/>
            </a:pPr>
            <a:r>
              <a:rPr lang="en-US" sz="1200" dirty="0">
                <a:ea typeface="+mn-lt"/>
                <a:cs typeface="+mn-lt"/>
                <a:sym typeface="+mn-ea"/>
              </a:rPr>
              <a:t>In Europe, </a:t>
            </a:r>
            <a:r>
              <a:rPr lang="en-US" sz="1200" b="1" dirty="0">
                <a:ea typeface="+mn-lt"/>
                <a:cs typeface="+mn-lt"/>
                <a:sym typeface="+mn-ea"/>
              </a:rPr>
              <a:t>Landa machines</a:t>
            </a:r>
            <a:r>
              <a:rPr lang="en-US" sz="1200" dirty="0">
                <a:ea typeface="+mn-lt"/>
                <a:cs typeface="+mn-lt"/>
                <a:sym typeface="+mn-ea"/>
              </a:rPr>
              <a:t> are being used or about to be installed in four plants in Germany, the UK, France and the Netherlands, as well as at several packaging providers. </a:t>
            </a:r>
            <a:endParaRPr lang="en-US" sz="1600">
              <a:ea typeface="+mn-lt"/>
              <a:cs typeface="+mn-lt"/>
            </a:endParaRPr>
          </a:p>
          <a:p>
            <a:pPr marL="171450" indent="-171450" algn="just">
              <a:buFont typeface="Arial" panose="020B0604020202020204" pitchFamily="34" charset="0"/>
              <a:buChar char="•"/>
            </a:pPr>
            <a:r>
              <a:rPr lang="en-US" sz="1200" dirty="0">
                <a:ea typeface="+mn-lt"/>
                <a:cs typeface="+mn-lt"/>
                <a:sym typeface="+mn-ea"/>
              </a:rPr>
              <a:t>Early adopters report the </a:t>
            </a:r>
            <a:r>
              <a:rPr lang="en-US" sz="1200" b="1" dirty="0">
                <a:ea typeface="+mn-lt"/>
                <a:cs typeface="+mn-lt"/>
                <a:sym typeface="+mn-ea"/>
              </a:rPr>
              <a:t>Landa technology</a:t>
            </a:r>
            <a:r>
              <a:rPr lang="en-US" sz="1200" dirty="0">
                <a:ea typeface="+mn-lt"/>
                <a:cs typeface="+mn-lt"/>
                <a:sym typeface="+mn-ea"/>
              </a:rPr>
              <a:t> is highly competitive in the range of 250-500 sheets against </a:t>
            </a:r>
            <a:r>
              <a:rPr lang="en-US" sz="1200" err="1">
                <a:ea typeface="+mn-lt"/>
                <a:cs typeface="+mn-lt"/>
                <a:sym typeface="+mn-ea"/>
              </a:rPr>
              <a:t>litho</a:t>
            </a:r>
            <a:r>
              <a:rPr lang="en-US" sz="1200" dirty="0">
                <a:ea typeface="+mn-lt"/>
                <a:cs typeface="+mn-lt"/>
                <a:sym typeface="+mn-ea"/>
              </a:rPr>
              <a:t> and other digital processes </a:t>
            </a:r>
            <a:endParaRPr lang="en-US" sz="1200" dirty="0">
              <a:ea typeface="+mn-lt"/>
              <a:cs typeface="+mn-lt"/>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3350" y="2724150"/>
            <a:ext cx="2076450" cy="39052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矩形 11"/>
          <p:cNvSpPr/>
          <p:nvPr/>
        </p:nvSpPr>
        <p:spPr>
          <a:xfrm>
            <a:off x="9677400" y="133351"/>
            <a:ext cx="2266446" cy="33321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1"/>
          <p:cNvGrpSpPr/>
          <p:nvPr/>
        </p:nvGrpSpPr>
        <p:grpSpPr>
          <a:xfrm>
            <a:off x="-9021" y="0"/>
            <a:ext cx="12201021" cy="6858000"/>
            <a:chOff x="-9021" y="0"/>
            <a:chExt cx="12201021" cy="6858000"/>
          </a:xfrm>
        </p:grpSpPr>
        <p:grpSp>
          <p:nvGrpSpPr>
            <p:cNvPr id="6" name="组合 5"/>
            <p:cNvGrpSpPr/>
            <p:nvPr/>
          </p:nvGrpSpPr>
          <p:grpSpPr>
            <a:xfrm>
              <a:off x="371475" y="304801"/>
              <a:ext cx="11458575" cy="6286500"/>
              <a:chOff x="-2609147" y="-1363451"/>
              <a:chExt cx="8579152" cy="3130510"/>
            </a:xfrm>
          </p:grpSpPr>
          <p:cxnSp>
            <p:nvCxnSpPr>
              <p:cNvPr id="7" name="直接连接符 6"/>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8" name="直接连接符 7"/>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9" name="直接连接符 8"/>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0" name="直接连接符 9"/>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3" name="图片 2"/>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9021" y="1913106"/>
              <a:ext cx="2324100" cy="4944894"/>
            </a:xfrm>
            <a:prstGeom prst="rect">
              <a:avLst/>
            </a:prstGeom>
          </p:spPr>
        </p:pic>
        <p:pic>
          <p:nvPicPr>
            <p:cNvPr id="4" name="图片 3"/>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l="89531" b="42000"/>
            <a:stretch>
              <a:fillRect/>
            </a:stretch>
          </p:blipFill>
          <p:spPr>
            <a:xfrm>
              <a:off x="9594702" y="0"/>
              <a:ext cx="2597298" cy="4171950"/>
            </a:xfrm>
            <a:prstGeom prst="rect">
              <a:avLst/>
            </a:prstGeom>
          </p:spPr>
        </p:pic>
      </p:grpSp>
      <p:sp>
        <p:nvSpPr>
          <p:cNvPr id="23" name="矩形 22"/>
          <p:cNvSpPr/>
          <p:nvPr/>
        </p:nvSpPr>
        <p:spPr>
          <a:xfrm>
            <a:off x="2806285" y="3019262"/>
            <a:ext cx="6598762" cy="1569660"/>
          </a:xfrm>
          <a:prstGeom prst="rect">
            <a:avLst/>
          </a:prstGeom>
        </p:spPr>
        <p:txBody>
          <a:bodyPr wrap="square">
            <a:spAutoFit/>
          </a:bodyPr>
          <a:lstStyle/>
          <a:p>
            <a:pPr algn="dist"/>
            <a:r>
              <a:rPr lang="en-US" altLang="zh-CN" sz="9600">
                <a:solidFill>
                  <a:srgbClr val="789363"/>
                </a:solidFill>
                <a:latin typeface="Arial" panose="020B0604020202020204" pitchFamily="34" charset="0"/>
                <a:ea typeface="Arial" panose="020B0604020202020204" pitchFamily="34" charset="0"/>
              </a:rPr>
              <a:t>PART TWO</a:t>
            </a:r>
            <a:endParaRPr lang="zh-CN" altLang="en-US" sz="9600">
              <a:solidFill>
                <a:srgbClr val="789363"/>
              </a:solidFill>
              <a:latin typeface="Arial" panose="020B0604020202020204" pitchFamily="34" charset="0"/>
            </a:endParaRPr>
          </a:p>
        </p:txBody>
      </p:sp>
      <p:sp>
        <p:nvSpPr>
          <p:cNvPr id="24" name="文本框 23"/>
          <p:cNvSpPr txBox="1"/>
          <p:nvPr/>
        </p:nvSpPr>
        <p:spPr>
          <a:xfrm>
            <a:off x="2328807" y="4394539"/>
            <a:ext cx="7540628" cy="368300"/>
          </a:xfrm>
          <a:prstGeom prst="rect">
            <a:avLst/>
          </a:prstGeom>
          <a:noFill/>
        </p:spPr>
        <p:txBody>
          <a:bodyPr wrap="square" rtlCol="0">
            <a:spAutoFit/>
          </a:bodyPr>
          <a:lstStyle/>
          <a:p>
            <a:pPr algn="ctr">
              <a:lnSpc>
                <a:spcPct val="150000"/>
              </a:lnSpc>
            </a:pPr>
            <a:r>
              <a:rPr lang="en-US" altLang="zh-CN" sz="1200" b="1" dirty="0">
                <a:solidFill>
                  <a:prstClr val="black">
                    <a:lumMod val="65000"/>
                    <a:lumOff val="35000"/>
                  </a:prstClr>
                </a:solidFill>
                <a:cs typeface="+mn-ea"/>
                <a:sym typeface="+mn-lt"/>
              </a:rPr>
              <a:t>Product Strategy</a:t>
            </a:r>
            <a:r>
              <a:rPr lang="en-US" altLang="zh-CN" sz="1200" dirty="0">
                <a:solidFill>
                  <a:prstClr val="black">
                    <a:lumMod val="65000"/>
                    <a:lumOff val="35000"/>
                  </a:prstClr>
                </a:solidFill>
                <a:cs typeface="+mn-ea"/>
                <a:sym typeface="+mn-lt"/>
              </a:rPr>
              <a:t> - Vision, Objectives &amp; Strategy</a:t>
            </a:r>
            <a:endParaRPr lang="zh-CN" altLang="en-US" sz="1200" dirty="0">
              <a:solidFill>
                <a:prstClr val="black">
                  <a:lumMod val="65000"/>
                  <a:lumOff val="35000"/>
                </a:prstClr>
              </a:solidFill>
              <a:cs typeface="+mn-ea"/>
              <a:sym typeface="+mn-lt"/>
            </a:endParaRPr>
          </a:p>
        </p:txBody>
      </p:sp>
      <p:cxnSp>
        <p:nvCxnSpPr>
          <p:cNvPr id="25" name="直接连接符 24"/>
          <p:cNvCxnSpPr/>
          <p:nvPr/>
        </p:nvCxnSpPr>
        <p:spPr>
          <a:xfrm>
            <a:off x="2939183" y="2860858"/>
            <a:ext cx="6320724" cy="0"/>
          </a:xfrm>
          <a:prstGeom prst="line">
            <a:avLst/>
          </a:prstGeom>
          <a:noFill/>
          <a:ln w="28575" cap="flat" cmpd="sng" algn="ctr">
            <a:solidFill>
              <a:srgbClr val="9EB38E">
                <a:alpha val="50000"/>
              </a:srgbClr>
            </a:solidFill>
            <a:prstDash val="solid"/>
            <a:miter lim="800000"/>
          </a:ln>
          <a:effectLst/>
        </p:spPr>
      </p:cxnSp>
      <p:pic>
        <p:nvPicPr>
          <p:cNvPr id="31" name="图片 30"/>
          <p:cNvPicPr>
            <a:picLocks noChangeAspect="1"/>
          </p:cNvPicPr>
          <p:nvPr/>
        </p:nvPicPr>
        <p:blipFill rotWithShape="1">
          <a:blip r:embed="rId2">
            <a:clrChange>
              <a:clrFrom>
                <a:srgbClr val="F9F9FB"/>
              </a:clrFrom>
              <a:clrTo>
                <a:srgbClr val="F9F9FB">
                  <a:alpha val="0"/>
                </a:srgbClr>
              </a:clrTo>
            </a:clrChange>
            <a:extLst>
              <a:ext uri="{BEBA8EAE-BF5A-486C-A8C5-ECC9F3942E4B}">
                <a14:imgProps xmlns:a14="http://schemas.microsoft.com/office/drawing/2010/main">
                  <a14:imgLayer r:embed="rId3">
                    <a14:imgEffect>
                      <a14:backgroundRemoval t="79167" b="95167" l="8854" r="15417">
                        <a14:foregroundMark x1="13021" y1="83667" x2="9167" y2="93833"/>
                        <a14:foregroundMark x1="12240" y1="83667" x2="13021" y2="82833"/>
                        <a14:foregroundMark x1="11198" y1="85667" x2="13229" y2="83000"/>
                        <a14:foregroundMark x1="13229" y1="83000" x2="15417" y2="84667"/>
                        <a14:foregroundMark x1="15417" y1="84667" x2="13646" y2="88500"/>
                        <a14:foregroundMark x1="13646" y1="88500" x2="11042" y2="86167"/>
                        <a14:foregroundMark x1="11042" y1="86167" x2="10885" y2="84500"/>
                        <a14:foregroundMark x1="11250" y1="84000" x2="13802" y2="87333"/>
                        <a14:foregroundMark x1="13802" y1="87333" x2="11719" y2="85833"/>
                        <a14:foregroundMark x1="11719" y1="85833" x2="11406" y2="82500"/>
                        <a14:foregroundMark x1="13594" y1="85167" x2="12240" y2="91667"/>
                        <a14:foregroundMark x1="12240" y1="91667" x2="10104" y2="95333"/>
                        <a14:foregroundMark x1="10104" y1="95333" x2="12500" y2="89500"/>
                        <a14:foregroundMark x1="11510" y1="91167" x2="8854" y2="94833"/>
                        <a14:foregroundMark x1="8854" y1="94833" x2="12604" y2="85000"/>
                        <a14:foregroundMark x1="12448" y1="82833" x2="11146" y2="86000"/>
                      </a14:backgroundRemoval>
                    </a14:imgEffect>
                  </a14:imgLayer>
                </a14:imgProps>
              </a:ext>
              <a:ext uri="{28A0092B-C50C-407E-A947-70E740481C1C}">
                <a14:useLocalDpi xmlns:a14="http://schemas.microsoft.com/office/drawing/2010/main" val="0"/>
              </a:ext>
            </a:extLst>
          </a:blip>
          <a:srcRect l="8690" t="77403" r="84961" b="4127"/>
          <a:stretch>
            <a:fillRect/>
          </a:stretch>
        </p:blipFill>
        <p:spPr>
          <a:xfrm rot="18770060">
            <a:off x="5909522" y="3350302"/>
            <a:ext cx="792730" cy="720665"/>
          </a:xfrm>
          <a:custGeom>
            <a:avLst/>
            <a:gdLst>
              <a:gd name="connsiteX0" fmla="*/ 0 w 1411309"/>
              <a:gd name="connsiteY0" fmla="*/ 0 h 1283011"/>
              <a:gd name="connsiteX1" fmla="*/ 1411309 w 1411309"/>
              <a:gd name="connsiteY1" fmla="*/ 0 h 1283011"/>
              <a:gd name="connsiteX2" fmla="*/ 1411309 w 1411309"/>
              <a:gd name="connsiteY2" fmla="*/ 1283011 h 1283011"/>
              <a:gd name="connsiteX3" fmla="*/ 0 w 1411309"/>
              <a:gd name="connsiteY3" fmla="*/ 1283011 h 1283011"/>
              <a:gd name="connsiteX4" fmla="*/ 0 w 1411309"/>
              <a:gd name="connsiteY4" fmla="*/ 1240817 h 1283011"/>
              <a:gd name="connsiteX5" fmla="*/ 144887 w 1411309"/>
              <a:gd name="connsiteY5" fmla="*/ 1116677 h 1283011"/>
              <a:gd name="connsiteX6" fmla="*/ 0 w 1411309"/>
              <a:gd name="connsiteY6" fmla="*/ 947575 h 128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09" h="1283011">
                <a:moveTo>
                  <a:pt x="0" y="0"/>
                </a:moveTo>
                <a:lnTo>
                  <a:pt x="1411309" y="0"/>
                </a:lnTo>
                <a:lnTo>
                  <a:pt x="1411309" y="1283011"/>
                </a:lnTo>
                <a:lnTo>
                  <a:pt x="0" y="1283011"/>
                </a:lnTo>
                <a:lnTo>
                  <a:pt x="0" y="1240817"/>
                </a:lnTo>
                <a:lnTo>
                  <a:pt x="144887" y="1116677"/>
                </a:lnTo>
                <a:lnTo>
                  <a:pt x="0" y="947575"/>
                </a:lnTo>
                <a:close/>
              </a:path>
            </a:pathLst>
          </a:cu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custDataLst>
              <p:tags r:id="rId1"/>
            </p:custDataLst>
          </p:nvPr>
        </p:nvSpPr>
        <p:spPr>
          <a:xfrm>
            <a:off x="643255" y="403860"/>
            <a:ext cx="3202940" cy="5867400"/>
          </a:xfrm>
          <a:prstGeom prst="rect">
            <a:avLst/>
          </a:prstGeom>
          <a:solidFill>
            <a:srgbClr val="F5F7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custDataLst>
              <p:tags r:id="rId2"/>
            </p:custDataLst>
          </p:nvPr>
        </p:nvSpPr>
        <p:spPr>
          <a:xfrm>
            <a:off x="4353560" y="405765"/>
            <a:ext cx="3324860" cy="5865495"/>
          </a:xfrm>
          <a:prstGeom prst="rect">
            <a:avLst/>
          </a:prstGeom>
          <a:solidFill>
            <a:srgbClr val="9EB38E">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矩形 2"/>
          <p:cNvSpPr/>
          <p:nvPr>
            <p:custDataLst>
              <p:tags r:id="rId3"/>
            </p:custDataLst>
          </p:nvPr>
        </p:nvSpPr>
        <p:spPr>
          <a:xfrm>
            <a:off x="8208010" y="403860"/>
            <a:ext cx="3315970" cy="5867400"/>
          </a:xfrm>
          <a:prstGeom prst="rect">
            <a:avLst/>
          </a:prstGeom>
          <a:solidFill>
            <a:srgbClr val="F5F7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1" name="组合 10"/>
          <p:cNvGrpSpPr/>
          <p:nvPr>
            <p:custDataLst>
              <p:tags r:id="rId4"/>
            </p:custDataLst>
          </p:nvPr>
        </p:nvGrpSpPr>
        <p:grpSpPr>
          <a:xfrm>
            <a:off x="711835" y="1088390"/>
            <a:ext cx="2988945" cy="5015231"/>
            <a:chOff x="7165436" y="1838660"/>
            <a:chExt cx="4284237" cy="4057830"/>
          </a:xfrm>
        </p:grpSpPr>
        <p:sp>
          <p:nvSpPr>
            <p:cNvPr id="12" name="文本框 11"/>
            <p:cNvSpPr txBox="1"/>
            <p:nvPr>
              <p:custDataLst>
                <p:tags r:id="rId5"/>
              </p:custDataLst>
            </p:nvPr>
          </p:nvSpPr>
          <p:spPr>
            <a:xfrm>
              <a:off x="7951383" y="1838660"/>
              <a:ext cx="2979489" cy="771183"/>
            </a:xfrm>
            <a:prstGeom prst="rect">
              <a:avLst/>
            </a:prstGeom>
            <a:noFill/>
          </p:spPr>
          <p:txBody>
            <a:bodyPr wrap="square" rtlCol="0">
              <a:spAutoFit/>
            </a:bodyPr>
            <a:lstStyle/>
            <a:p>
              <a:pPr algn="ctr">
                <a:lnSpc>
                  <a:spcPct val="200000"/>
                </a:lnSpc>
              </a:pPr>
              <a:r>
                <a:rPr lang="en-US" altLang="zh-CN" sz="1400">
                  <a:solidFill>
                    <a:prstClr val="black">
                      <a:lumMod val="85000"/>
                      <a:lumOff val="15000"/>
                    </a:prstClr>
                  </a:solidFill>
                  <a:cs typeface="+mn-ea"/>
                  <a:sym typeface="+mn-lt"/>
                </a:rPr>
                <a:t>CORPORATE VISION &amp; OBJECTIVES</a:t>
              </a:r>
              <a:endParaRPr lang="en-US" altLang="zh-CN" sz="1400" dirty="0">
                <a:solidFill>
                  <a:prstClr val="black">
                    <a:lumMod val="85000"/>
                    <a:lumOff val="15000"/>
                  </a:prstClr>
                </a:solidFill>
                <a:cs typeface="+mn-ea"/>
                <a:sym typeface="+mn-lt"/>
              </a:endParaRPr>
            </a:p>
          </p:txBody>
        </p:sp>
        <p:sp>
          <p:nvSpPr>
            <p:cNvPr id="13" name="文本框 12"/>
            <p:cNvSpPr txBox="1"/>
            <p:nvPr>
              <p:custDataLst>
                <p:tags r:id="rId6"/>
              </p:custDataLst>
            </p:nvPr>
          </p:nvSpPr>
          <p:spPr>
            <a:xfrm>
              <a:off x="7165436" y="2680231"/>
              <a:ext cx="4284237" cy="3216259"/>
            </a:xfrm>
            <a:prstGeom prst="rect">
              <a:avLst/>
            </a:prstGeom>
            <a:noFill/>
          </p:spPr>
          <p:txBody>
            <a:bodyPr wrap="square" rtlCol="0">
              <a:noAutofit/>
            </a:bodyPr>
            <a:lstStyle/>
            <a:p>
              <a:pPr algn="ctr">
                <a:lnSpc>
                  <a:spcPct val="200000"/>
                </a:lnSpc>
              </a:pPr>
              <a:r>
                <a:rPr lang="en-US" sz="1400" dirty="0">
                  <a:solidFill>
                    <a:prstClr val="black">
                      <a:lumMod val="65000"/>
                      <a:lumOff val="35000"/>
                    </a:prstClr>
                  </a:solidFill>
                  <a:cs typeface="+mn-ea"/>
                  <a:sym typeface="+mn-lt"/>
                </a:rPr>
                <a:t>To sustainably grow the entire business with respect to conducting full responsibilities to Vietnam rules and regulations, business ethics and valuing every customer experience. </a:t>
              </a:r>
              <a:endParaRPr lang="en-US" sz="1400" dirty="0">
                <a:solidFill>
                  <a:prstClr val="black">
                    <a:lumMod val="65000"/>
                    <a:lumOff val="35000"/>
                  </a:prstClr>
                </a:solidFill>
                <a:cs typeface="+mn-ea"/>
                <a:sym typeface="+mn-lt"/>
              </a:endParaRPr>
            </a:p>
          </p:txBody>
        </p:sp>
      </p:grpSp>
      <p:grpSp>
        <p:nvGrpSpPr>
          <p:cNvPr id="15" name="组合 14"/>
          <p:cNvGrpSpPr/>
          <p:nvPr>
            <p:custDataLst>
              <p:tags r:id="rId7"/>
            </p:custDataLst>
          </p:nvPr>
        </p:nvGrpSpPr>
        <p:grpSpPr>
          <a:xfrm>
            <a:off x="4521196" y="1088132"/>
            <a:ext cx="2988945" cy="5015231"/>
            <a:chOff x="7165436" y="1838660"/>
            <a:chExt cx="4284460" cy="4751195"/>
          </a:xfrm>
        </p:grpSpPr>
        <p:sp>
          <p:nvSpPr>
            <p:cNvPr id="16" name="文本框 15"/>
            <p:cNvSpPr txBox="1"/>
            <p:nvPr>
              <p:custDataLst>
                <p:tags r:id="rId8"/>
              </p:custDataLst>
            </p:nvPr>
          </p:nvSpPr>
          <p:spPr>
            <a:xfrm>
              <a:off x="7951383" y="1838660"/>
              <a:ext cx="2746011" cy="494490"/>
            </a:xfrm>
            <a:prstGeom prst="rect">
              <a:avLst/>
            </a:prstGeom>
            <a:noFill/>
          </p:spPr>
          <p:txBody>
            <a:bodyPr wrap="square" rtlCol="0">
              <a:spAutoFit/>
            </a:bodyPr>
            <a:lstStyle/>
            <a:p>
              <a:pPr algn="ctr">
                <a:lnSpc>
                  <a:spcPct val="200000"/>
                </a:lnSpc>
              </a:pPr>
              <a:r>
                <a:rPr lang="en-US" altLang="zh-CN" sz="1400">
                  <a:solidFill>
                    <a:prstClr val="black">
                      <a:lumMod val="85000"/>
                      <a:lumOff val="15000"/>
                    </a:prstClr>
                  </a:solidFill>
                  <a:cs typeface="+mn-ea"/>
                  <a:sym typeface="+mn-lt"/>
                </a:rPr>
                <a:t>PRODUCT VISION</a:t>
              </a:r>
              <a:endParaRPr lang="en-US" altLang="zh-CN" sz="1400" dirty="0">
                <a:solidFill>
                  <a:prstClr val="black">
                    <a:lumMod val="85000"/>
                    <a:lumOff val="15000"/>
                  </a:prstClr>
                </a:solidFill>
                <a:cs typeface="+mn-ea"/>
                <a:sym typeface="+mn-lt"/>
              </a:endParaRPr>
            </a:p>
          </p:txBody>
        </p:sp>
        <p:sp>
          <p:nvSpPr>
            <p:cNvPr id="17" name="文本框 16"/>
            <p:cNvSpPr txBox="1"/>
            <p:nvPr>
              <p:custDataLst>
                <p:tags r:id="rId9"/>
              </p:custDataLst>
            </p:nvPr>
          </p:nvSpPr>
          <p:spPr>
            <a:xfrm>
              <a:off x="7165436" y="2824031"/>
              <a:ext cx="4284460" cy="3765824"/>
            </a:xfrm>
            <a:prstGeom prst="rect">
              <a:avLst/>
            </a:prstGeom>
            <a:noFill/>
          </p:spPr>
          <p:txBody>
            <a:bodyPr wrap="square" rtlCol="0">
              <a:noAutofit/>
            </a:bodyPr>
            <a:lstStyle/>
            <a:p>
              <a:pPr algn="ctr">
                <a:lnSpc>
                  <a:spcPct val="200000"/>
                </a:lnSpc>
              </a:pPr>
              <a:r>
                <a:rPr lang="en-US" sz="1400" dirty="0">
                  <a:solidFill>
                    <a:prstClr val="black">
                      <a:lumMod val="65000"/>
                      <a:lumOff val="35000"/>
                    </a:prstClr>
                  </a:solidFill>
                  <a:cs typeface="+mn-ea"/>
                  <a:sym typeface="+mn-lt"/>
                </a:rPr>
                <a:t>To ensure that every print is of the highes quality, with vibrant colors, sharp images and crisp text.</a:t>
              </a:r>
              <a:endParaRPr lang="en-US" sz="1400" dirty="0">
                <a:solidFill>
                  <a:prstClr val="black">
                    <a:lumMod val="65000"/>
                    <a:lumOff val="35000"/>
                  </a:prstClr>
                </a:solidFill>
                <a:cs typeface="+mn-ea"/>
                <a:sym typeface="+mn-lt"/>
              </a:endParaRPr>
            </a:p>
          </p:txBody>
        </p:sp>
      </p:grpSp>
      <p:grpSp>
        <p:nvGrpSpPr>
          <p:cNvPr id="18" name="组合 17"/>
          <p:cNvGrpSpPr/>
          <p:nvPr>
            <p:custDataLst>
              <p:tags r:id="rId10"/>
            </p:custDataLst>
          </p:nvPr>
        </p:nvGrpSpPr>
        <p:grpSpPr>
          <a:xfrm>
            <a:off x="8330766" y="1088132"/>
            <a:ext cx="2988945" cy="5015231"/>
            <a:chOff x="7165436" y="1838660"/>
            <a:chExt cx="4284460" cy="4751195"/>
          </a:xfrm>
        </p:grpSpPr>
        <p:sp>
          <p:nvSpPr>
            <p:cNvPr id="19" name="文本框 18"/>
            <p:cNvSpPr txBox="1"/>
            <p:nvPr>
              <p:custDataLst>
                <p:tags r:id="rId11"/>
              </p:custDataLst>
            </p:nvPr>
          </p:nvSpPr>
          <p:spPr>
            <a:xfrm>
              <a:off x="7951383" y="1838660"/>
              <a:ext cx="2862269" cy="902956"/>
            </a:xfrm>
            <a:prstGeom prst="rect">
              <a:avLst/>
            </a:prstGeom>
            <a:noFill/>
          </p:spPr>
          <p:txBody>
            <a:bodyPr wrap="square" rtlCol="0">
              <a:spAutoFit/>
            </a:bodyPr>
            <a:lstStyle/>
            <a:p>
              <a:pPr algn="ctr">
                <a:lnSpc>
                  <a:spcPct val="200000"/>
                </a:lnSpc>
              </a:pPr>
              <a:r>
                <a:rPr lang="en-US" altLang="zh-CN" sz="1400">
                  <a:solidFill>
                    <a:prstClr val="black">
                      <a:lumMod val="85000"/>
                      <a:lumOff val="15000"/>
                    </a:prstClr>
                  </a:solidFill>
                  <a:cs typeface="+mn-ea"/>
                  <a:sym typeface="+mn-lt"/>
                </a:rPr>
                <a:t>PRODUCT OBJECTIVES</a:t>
              </a:r>
              <a:endParaRPr lang="en-US" altLang="zh-CN" sz="1400" dirty="0">
                <a:solidFill>
                  <a:prstClr val="black">
                    <a:lumMod val="85000"/>
                    <a:lumOff val="15000"/>
                  </a:prstClr>
                </a:solidFill>
                <a:cs typeface="+mn-ea"/>
                <a:sym typeface="+mn-lt"/>
              </a:endParaRPr>
            </a:p>
          </p:txBody>
        </p:sp>
        <p:sp>
          <p:nvSpPr>
            <p:cNvPr id="20" name="文本框 19"/>
            <p:cNvSpPr txBox="1"/>
            <p:nvPr>
              <p:custDataLst>
                <p:tags r:id="rId12"/>
              </p:custDataLst>
            </p:nvPr>
          </p:nvSpPr>
          <p:spPr>
            <a:xfrm>
              <a:off x="7165436" y="2824031"/>
              <a:ext cx="4284460" cy="3765824"/>
            </a:xfrm>
            <a:prstGeom prst="rect">
              <a:avLst/>
            </a:prstGeom>
            <a:noFill/>
          </p:spPr>
          <p:txBody>
            <a:bodyPr wrap="square" rtlCol="0">
              <a:noAutofit/>
            </a:bodyPr>
            <a:lstStyle/>
            <a:p>
              <a:pPr marL="285750" indent="-285750" algn="ctr">
                <a:lnSpc>
                  <a:spcPct val="200000"/>
                </a:lnSpc>
                <a:buFont typeface="Arial" panose="020B0604020202020204" pitchFamily="34" charset="0"/>
                <a:buChar char="•"/>
              </a:pPr>
              <a:r>
                <a:rPr lang="en-US" sz="1400" dirty="0">
                  <a:solidFill>
                    <a:prstClr val="black">
                      <a:lumMod val="65000"/>
                      <a:lumOff val="35000"/>
                    </a:prstClr>
                  </a:solidFill>
                  <a:cs typeface="+mn-ea"/>
                  <a:sym typeface="+mn-lt"/>
                </a:rPr>
                <a:t>Achiving good NPS score in the industry</a:t>
              </a:r>
              <a:endParaRPr lang="en-US" sz="1400" dirty="0">
                <a:solidFill>
                  <a:prstClr val="black">
                    <a:lumMod val="65000"/>
                    <a:lumOff val="35000"/>
                  </a:prstClr>
                </a:solidFill>
                <a:cs typeface="+mn-ea"/>
                <a:sym typeface="+mn-lt"/>
              </a:endParaRPr>
            </a:p>
            <a:p>
              <a:pPr marL="285750" indent="-285750" algn="ctr">
                <a:lnSpc>
                  <a:spcPct val="200000"/>
                </a:lnSpc>
                <a:buFont typeface="Arial" panose="020B0604020202020204" pitchFamily="34" charset="0"/>
                <a:buChar char="•"/>
              </a:pPr>
              <a:r>
                <a:rPr lang="en-US" sz="1400" dirty="0">
                  <a:solidFill>
                    <a:prstClr val="black">
                      <a:lumMod val="65000"/>
                      <a:lumOff val="35000"/>
                    </a:prstClr>
                  </a:solidFill>
                  <a:cs typeface="+mn-ea"/>
                  <a:sym typeface="+mn-lt"/>
                </a:rPr>
                <a:t>Annual revenue &gt; USD $100,000, with approximately $30,000 of profit.</a:t>
              </a:r>
              <a:endParaRPr lang="en-US" sz="1400" dirty="0">
                <a:solidFill>
                  <a:prstClr val="black">
                    <a:lumMod val="65000"/>
                    <a:lumOff val="35000"/>
                  </a:prstClr>
                </a:solidFill>
                <a:cs typeface="+mn-ea"/>
                <a:sym typeface="+mn-lt"/>
              </a:endParaRPr>
            </a:p>
            <a:p>
              <a:pPr indent="0" algn="ctr">
                <a:lnSpc>
                  <a:spcPct val="200000"/>
                </a:lnSpc>
                <a:buFont typeface="Arial" panose="020B0604020202020204" pitchFamily="34" charset="0"/>
                <a:buNone/>
              </a:pPr>
              <a:endParaRPr lang="en-US" sz="1400" dirty="0">
                <a:solidFill>
                  <a:prstClr val="black">
                    <a:lumMod val="65000"/>
                    <a:lumOff val="35000"/>
                  </a:prstClr>
                </a:solidFill>
                <a:cs typeface="+mn-ea"/>
                <a:sym typeface="+mn-lt"/>
              </a:endParaRPr>
            </a:p>
          </p:txBody>
        </p:sp>
      </p:grpSp>
      <p:grpSp>
        <p:nvGrpSpPr>
          <p:cNvPr id="21" name="组合 20"/>
          <p:cNvGrpSpPr/>
          <p:nvPr/>
        </p:nvGrpSpPr>
        <p:grpSpPr>
          <a:xfrm>
            <a:off x="371475" y="-16117"/>
            <a:ext cx="11820524" cy="6607418"/>
            <a:chOff x="371475" y="-16117"/>
            <a:chExt cx="11820524" cy="6607418"/>
          </a:xfrm>
        </p:grpSpPr>
        <p:grpSp>
          <p:nvGrpSpPr>
            <p:cNvPr id="22" name="组合 21"/>
            <p:cNvGrpSpPr/>
            <p:nvPr/>
          </p:nvGrpSpPr>
          <p:grpSpPr>
            <a:xfrm>
              <a:off x="371475" y="304801"/>
              <a:ext cx="11458575" cy="6286500"/>
              <a:chOff x="-2609147" y="-1363451"/>
              <a:chExt cx="8579152" cy="3130510"/>
            </a:xfrm>
          </p:grpSpPr>
          <p:cxnSp>
            <p:nvCxnSpPr>
              <p:cNvPr id="24" name="直接连接符 23"/>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25" name="直接连接符 24"/>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6" name="直接连接符 25"/>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7" name="直接连接符 26"/>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3" name="图片 22"/>
            <p:cNvPicPr>
              <a:picLocks noChangeAspect="1"/>
            </p:cNvPicPr>
            <p:nvPr/>
          </p:nvPicPr>
          <p:blipFill rotWithShape="1">
            <a:blip r:embed="rId13">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PRODUCT STRATEGY</a:t>
            </a:r>
            <a:endParaRPr lang="en-US" altLang="zh-CN" sz="2800" dirty="0">
              <a:solidFill>
                <a:prstClr val="black">
                  <a:lumMod val="85000"/>
                  <a:lumOff val="15000"/>
                </a:prstClr>
              </a:solidFill>
              <a:latin typeface="+mn-lt"/>
              <a:ea typeface="+mn-ea"/>
              <a:cs typeface="+mn-ea"/>
              <a:sym typeface="+mn-lt"/>
            </a:endParaRPr>
          </a:p>
        </p:txBody>
      </p:sp>
      <p:grpSp>
        <p:nvGrpSpPr>
          <p:cNvPr id="10" name="组合 9"/>
          <p:cNvGrpSpPr/>
          <p:nvPr/>
        </p:nvGrpSpPr>
        <p:grpSpPr>
          <a:xfrm>
            <a:off x="371475" y="304801"/>
            <a:ext cx="11458575" cy="6286500"/>
            <a:chOff x="-2609147" y="-1363451"/>
            <a:chExt cx="8579152" cy="3130510"/>
          </a:xfrm>
        </p:grpSpPr>
        <p:cxnSp>
          <p:nvCxnSpPr>
            <p:cNvPr id="12" name="直接连接符 11"/>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3" name="直接连接符 12"/>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14" name="直接连接符 13"/>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5" name="直接连接符 14"/>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aphicFrame>
        <p:nvGraphicFramePr>
          <p:cNvPr id="5" name="Table 5"/>
          <p:cNvGraphicFramePr>
            <a:graphicFrameLocks noGrp="1"/>
          </p:cNvGraphicFramePr>
          <p:nvPr>
            <p:ph idx="1"/>
            <p:custDataLst>
              <p:tags r:id="rId2"/>
            </p:custDataLst>
          </p:nvPr>
        </p:nvGraphicFramePr>
        <p:xfrm>
          <a:off x="612775" y="1181100"/>
          <a:ext cx="10960735" cy="5301615"/>
        </p:xfrm>
        <a:graphic>
          <a:graphicData uri="http://schemas.openxmlformats.org/drawingml/2006/table">
            <a:tbl>
              <a:tblPr firstRow="1" bandRow="1">
                <a:tableStyleId>{8799B23B-EC83-4686-B30A-512413B5E67A}</a:tableStyleId>
              </a:tblPr>
              <a:tblGrid>
                <a:gridCol w="1155700"/>
                <a:gridCol w="9805035"/>
              </a:tblGrid>
              <a:tr h="243840">
                <a:tc>
                  <a:txBody>
                    <a:bodyPr/>
                    <a:p>
                      <a:endParaRPr lang="en-US" sz="1000" dirty="0"/>
                    </a:p>
                  </a:txBody>
                  <a:tcPr/>
                </a:tc>
                <a:tc>
                  <a:txBody>
                    <a:bodyPr/>
                    <a:p>
                      <a:r>
                        <a:rPr lang="en-US" sz="1000" dirty="0">
                          <a:effectLst/>
                          <a:sym typeface="+mn-ea"/>
                        </a:rPr>
                        <a:t>Markets, customers, and technology</a:t>
                      </a:r>
                      <a:endParaRPr lang="en-US" sz="1000" dirty="0">
                        <a:effectLst/>
                        <a:sym typeface="+mn-ea"/>
                      </a:endParaRPr>
                    </a:p>
                  </a:txBody>
                  <a:tcPr/>
                </a:tc>
              </a:tr>
              <a:tr h="501650">
                <a:tc>
                  <a:txBody>
                    <a:bodyPr/>
                    <a:p>
                      <a:pPr marL="0" marR="0">
                        <a:lnSpc>
                          <a:spcPct val="107000"/>
                        </a:lnSpc>
                        <a:spcBef>
                          <a:spcPts val="0"/>
                        </a:spcBef>
                        <a:spcAft>
                          <a:spcPts val="0"/>
                        </a:spcAft>
                      </a:pPr>
                      <a:r>
                        <a:rPr lang="en-US" sz="1000" kern="1200" dirty="0">
                          <a:effectLst/>
                        </a:rPr>
                        <a:t>Target market &amp; market trends</a:t>
                      </a:r>
                      <a:endParaRPr lang="en-US" sz="1000" kern="1200" dirty="0">
                        <a:effectLst/>
                      </a:endParaRPr>
                    </a:p>
                  </a:txBody>
                  <a:tcPr marL="75565" marR="75565" marT="37465" marB="37465"/>
                </a:tc>
                <a:tc>
                  <a:txBody>
                    <a:bodyPr/>
                    <a:p>
                      <a:r>
                        <a:rPr lang="en-US" sz="1000" dirty="0"/>
                        <a:t>We targget </a:t>
                      </a:r>
                      <a:r>
                        <a:rPr lang="en-US" altLang="en-US" sz="1000" dirty="0"/>
                        <a:t>business owner looking to enhance their brand identity or an individual seeking personalized gifts. The commecial printing in Asia Pacific market is expected to grow by 1.19% (CAGR) during 2023-2028.</a:t>
                      </a:r>
                      <a:endParaRPr lang="en-US" altLang="en-US" sz="1000" dirty="0"/>
                    </a:p>
                  </a:txBody>
                  <a:tcPr/>
                </a:tc>
              </a:tr>
              <a:tr h="1158240">
                <a:tc>
                  <a:txBody>
                    <a:bodyPr/>
                    <a:p>
                      <a:pPr marL="0" marR="0">
                        <a:lnSpc>
                          <a:spcPct val="107000"/>
                        </a:lnSpc>
                        <a:spcBef>
                          <a:spcPts val="0"/>
                        </a:spcBef>
                        <a:spcAft>
                          <a:spcPts val="0"/>
                        </a:spcAft>
                      </a:pPr>
                      <a:r>
                        <a:rPr lang="en-US" sz="1000" dirty="0">
                          <a:effectLst/>
                          <a:sym typeface="+mn-ea"/>
                        </a:rPr>
                        <a:t>Market landscape</a:t>
                      </a:r>
                      <a:endParaRPr lang="en-US" sz="1000" kern="1200" dirty="0">
                        <a:effectLst/>
                        <a:sym typeface="+mn-ea"/>
                      </a:endParaRPr>
                    </a:p>
                  </a:txBody>
                  <a:tcPr marL="75565" marR="75565" marT="37465" marB="37465"/>
                </a:tc>
                <a:tc>
                  <a:txBody>
                    <a:bodyPr/>
                    <a:p>
                      <a:pPr marL="171450" indent="-171450">
                        <a:buFont typeface="Arial" panose="020B0604020202020204" pitchFamily="34" charset="0"/>
                        <a:buChar char="•"/>
                      </a:pPr>
                      <a:r>
                        <a:rPr lang="en-US" sz="1000" dirty="0"/>
                        <a:t>The exploding need for labels and packaging in the e-commerce sector significantly contributes to the growth of the commercial printing market. </a:t>
                      </a:r>
                      <a:endParaRPr lang="en-US" sz="1000" dirty="0"/>
                    </a:p>
                    <a:p>
                      <a:pPr marL="171450" indent="-171450">
                        <a:buFont typeface="Arial" panose="020B0604020202020204" pitchFamily="34" charset="0"/>
                        <a:buChar char="•"/>
                      </a:pPr>
                      <a:r>
                        <a:rPr lang="en-US" sz="1000" dirty="0"/>
                        <a:t>The increasing demand for processed and canned food in emerging markets such as China and India is expected to impact the market in the region positively. Also, the increasing disposable income in the region is resulting in the growing demand for interior design with customized wallpapers.</a:t>
                      </a:r>
                      <a:endParaRPr lang="en-US" sz="1000" dirty="0"/>
                    </a:p>
                    <a:p>
                      <a:pPr marL="171450" indent="-171450">
                        <a:buFont typeface="Arial" panose="020B0604020202020204" pitchFamily="34" charset="0"/>
                        <a:buChar char="•"/>
                      </a:pPr>
                      <a:r>
                        <a:rPr lang="en-US" sz="1000" dirty="0"/>
                        <a:t>The Vietnam printing market has experienced substantial growth in recent years, driven by the country`s expanding advertising and packaging industries, increasing demand for printed materials, and technological advancements in the printing sector. Printing services play a crucial role in advertising, publishing, packaging, and promotional materials.</a:t>
                      </a:r>
                      <a:endParaRPr lang="en-US" sz="1000" dirty="0"/>
                    </a:p>
                    <a:p>
                      <a:endParaRPr lang="en-US" sz="1000" dirty="0"/>
                    </a:p>
                  </a:txBody>
                  <a:tcPr/>
                </a:tc>
              </a:tr>
              <a:tr h="410845">
                <a:tc>
                  <a:txBody>
                    <a:bodyPr/>
                    <a:p>
                      <a:pPr marL="0" marR="0">
                        <a:lnSpc>
                          <a:spcPct val="107000"/>
                        </a:lnSpc>
                        <a:spcBef>
                          <a:spcPts val="0"/>
                        </a:spcBef>
                        <a:spcAft>
                          <a:spcPts val="0"/>
                        </a:spcAft>
                      </a:pPr>
                      <a:r>
                        <a:rPr lang="en-US" sz="1000" kern="1200">
                          <a:effectLst/>
                        </a:rPr>
                        <a:t>Target customers</a:t>
                      </a:r>
                      <a:endParaRPr lang="en-US" sz="1000" kern="1200">
                        <a:effectLst/>
                      </a:endParaRPr>
                    </a:p>
                  </a:txBody>
                  <a:tcPr marL="75565" marR="75565" marT="37465" marB="37465"/>
                </a:tc>
                <a:tc>
                  <a:txBody>
                    <a:bodyPr/>
                    <a:p>
                      <a:r>
                        <a:rPr lang="en-US" sz="1000" dirty="0"/>
                        <a:t>We primarily target foreigners living in Ho Chi Minh City of Vietnam. However, both Vietnamese locals and expats would be our targets in long-term.</a:t>
                      </a:r>
                      <a:endParaRPr lang="en-US" sz="1000" dirty="0"/>
                    </a:p>
                  </a:txBody>
                  <a:tcPr/>
                </a:tc>
              </a:tr>
              <a:tr h="2987040">
                <a:tc>
                  <a:txBody>
                    <a:bodyPr/>
                    <a:p>
                      <a:pPr marL="0" marR="0">
                        <a:lnSpc>
                          <a:spcPct val="107000"/>
                        </a:lnSpc>
                        <a:spcBef>
                          <a:spcPts val="0"/>
                        </a:spcBef>
                        <a:spcAft>
                          <a:spcPts val="0"/>
                        </a:spcAft>
                      </a:pPr>
                      <a:r>
                        <a:rPr lang="en-US" sz="1000" kern="1200" dirty="0">
                          <a:effectLst/>
                        </a:rPr>
                        <a:t>PEST Analysis </a:t>
                      </a:r>
                      <a:endParaRPr lang="en-US" sz="1000" kern="1200" dirty="0">
                        <a:effectLst/>
                      </a:endParaRPr>
                    </a:p>
                  </a:txBody>
                  <a:tcPr marL="75565" marR="75565" marT="37465" marB="37465"/>
                </a:tc>
                <a:tc>
                  <a:txBody>
                    <a:bodyPr/>
                    <a:p>
                      <a:pPr marL="0" indent="0" algn="just">
                        <a:buNone/>
                      </a:pPr>
                      <a:r>
                        <a:rPr lang="en-US" sz="1000" b="1" dirty="0">
                          <a:cs typeface="Calibri" panose="020F0502020204030204"/>
                          <a:sym typeface="+mn-ea"/>
                        </a:rPr>
                        <a:t>ECONOMIC</a:t>
                      </a:r>
                      <a:r>
                        <a:rPr lang="en-US" sz="1000" dirty="0">
                          <a:cs typeface="Calibri" panose="020F0502020204030204"/>
                          <a:sym typeface="+mn-ea"/>
                        </a:rPr>
                        <a:t> </a:t>
                      </a:r>
                      <a:endParaRPr lang="en-US" sz="1000" dirty="0">
                        <a:ea typeface="Calibri" panose="020F0502020204030204"/>
                        <a:cs typeface="Calibri" panose="020F0502020204030204"/>
                      </a:endParaRPr>
                    </a:p>
                    <a:p>
                      <a:pPr algn="just"/>
                      <a:r>
                        <a:rPr lang="en-US" sz="1000" dirty="0">
                          <a:cs typeface="Calibri" panose="020F0502020204030204"/>
                          <a:sym typeface="+mn-ea"/>
                        </a:rPr>
                        <a:t>Digital</a:t>
                      </a:r>
                      <a:r>
                        <a:rPr lang="en-US" sz="1000" dirty="0">
                          <a:ea typeface="+mn-lt"/>
                          <a:cs typeface="+mn-lt"/>
                          <a:sym typeface="+mn-ea"/>
                        </a:rPr>
                        <a:t> printing technology is anticipated to experience the fastest growth. Advertising application of commercial print plays a vital role in brand promotion and customer engagement. The development of machinery, digitization, and computerization have greatly improved productivity and transformed this industry so that growth capability is no longer correlated with direct labor. The rising costs of raw materials throughout the procurement process limit the operational capacity of many enterprises. </a:t>
                      </a:r>
                      <a:endParaRPr lang="en-US" sz="1000">
                        <a:ea typeface="+mn-lt"/>
                        <a:cs typeface="+mn-lt"/>
                      </a:endParaRPr>
                    </a:p>
                    <a:p>
                      <a:pPr marL="0" indent="0" algn="just">
                        <a:buNone/>
                      </a:pPr>
                      <a:r>
                        <a:rPr lang="en-US" sz="1000" b="1" dirty="0">
                          <a:cs typeface="Calibri" panose="020F0502020204030204"/>
                          <a:sym typeface="+mn-ea"/>
                        </a:rPr>
                        <a:t>SOCIAL</a:t>
                      </a:r>
                      <a:r>
                        <a:rPr lang="en-US" sz="1000" dirty="0">
                          <a:cs typeface="Calibri" panose="020F0502020204030204"/>
                          <a:sym typeface="+mn-ea"/>
                        </a:rPr>
                        <a:t> </a:t>
                      </a:r>
                      <a:endParaRPr lang="en-US" sz="1000" dirty="0">
                        <a:ea typeface="Calibri" panose="020F0502020204030204"/>
                        <a:cs typeface="Calibri" panose="020F0502020204030204"/>
                      </a:endParaRPr>
                    </a:p>
                    <a:p>
                      <a:pPr algn="just"/>
                      <a:r>
                        <a:rPr lang="en-US" sz="1000" dirty="0">
                          <a:cs typeface="Calibri" panose="020F0502020204030204"/>
                          <a:sym typeface="+mn-ea"/>
                        </a:rPr>
                        <a:t>Businesses require increasing promotional materials. </a:t>
                      </a:r>
                      <a:r>
                        <a:rPr lang="en-US" sz="1000" dirty="0">
                          <a:ea typeface="+mn-lt"/>
                          <a:cs typeface="+mn-lt"/>
                          <a:sym typeface="+mn-ea"/>
                        </a:rPr>
                        <a:t>The short-run self-publishing industry witnesses a high demand for digital printing. The COVID-19 pandemic has resulted in a spike in demand for packaging for food. The booming e-commerce market across the world offers a lucrative opportunity for commercial printing providers, as e-commerce players rapidly adopt innovative printing solutions for their daily packaging. Customized marketing messages in promotional and marketing strategies is one of the drivers of the commercial printing industry. The growing popularity of the commercial printing industry is being impacted by vendor consolidation. </a:t>
                      </a:r>
                      <a:endParaRPr lang="en-US" sz="1000">
                        <a:ea typeface="Calibri" panose="020F0502020204030204"/>
                        <a:cs typeface="Calibri" panose="020F0502020204030204"/>
                      </a:endParaRPr>
                    </a:p>
                    <a:p>
                      <a:pPr marL="0" indent="0" algn="just">
                        <a:buNone/>
                      </a:pPr>
                      <a:r>
                        <a:rPr lang="en-US" sz="1000" b="1" dirty="0">
                          <a:cs typeface="Calibri" panose="020F0502020204030204"/>
                          <a:sym typeface="+mn-ea"/>
                        </a:rPr>
                        <a:t>POLITICAL </a:t>
                      </a:r>
                      <a:endParaRPr lang="en-US" sz="1000">
                        <a:ea typeface="+mn-lt"/>
                        <a:cs typeface="+mn-lt"/>
                      </a:endParaRPr>
                    </a:p>
                    <a:p>
                      <a:pPr algn="just"/>
                      <a:r>
                        <a:rPr lang="en-US" sz="1000" dirty="0">
                          <a:ea typeface="+mn-lt"/>
                          <a:cs typeface="+mn-lt"/>
                          <a:sym typeface="+mn-ea"/>
                        </a:rPr>
                        <a:t>The demand for printing from packaging and labels for pharmaceuticals, tobacco products, and alcoholic beverages is expected to increase. Therefore, the companies must comply with dynamic government regulations and protect against counterfeiting.</a:t>
                      </a:r>
                      <a:endParaRPr lang="en-US" sz="1000">
                        <a:ea typeface="Calibri" panose="020F0502020204030204"/>
                        <a:cs typeface="Calibri" panose="020F0502020204030204"/>
                      </a:endParaRPr>
                    </a:p>
                    <a:p>
                      <a:pPr marL="0" indent="0" algn="just">
                        <a:buNone/>
                      </a:pPr>
                      <a:r>
                        <a:rPr lang="en-US" sz="1000" b="1" dirty="0">
                          <a:cs typeface="Calibri" panose="020F0502020204030204"/>
                          <a:sym typeface="+mn-ea"/>
                        </a:rPr>
                        <a:t>TECHNOLOGY</a:t>
                      </a:r>
                      <a:r>
                        <a:rPr lang="en-US" sz="1000" dirty="0">
                          <a:cs typeface="Calibri" panose="020F0502020204030204"/>
                          <a:sym typeface="+mn-ea"/>
                        </a:rPr>
                        <a:t> </a:t>
                      </a:r>
                      <a:endParaRPr lang="en-US" sz="1000">
                        <a:ea typeface="+mn-lt"/>
                        <a:cs typeface="+mn-lt"/>
                      </a:endParaRPr>
                    </a:p>
                    <a:p>
                      <a:pPr algn="just"/>
                      <a:r>
                        <a:rPr lang="en-US" sz="1000" dirty="0">
                          <a:ea typeface="+mn-lt"/>
                          <a:cs typeface="+mn-lt"/>
                          <a:sym typeface="+mn-ea"/>
                        </a:rPr>
                        <a:t>Vendors with larger printers use more efficient technology to achieve economies of scale and obtain access to capital markets. Retail, storage, and logistics companies are investing in hybrid print technologies. Commercial printing is dominated by sheetfed offset </a:t>
                      </a:r>
                      <a:r>
                        <a:rPr lang="en-US" sz="1000" err="1">
                          <a:ea typeface="+mn-lt"/>
                          <a:cs typeface="+mn-lt"/>
                          <a:sym typeface="+mn-ea"/>
                        </a:rPr>
                        <a:t>litho</a:t>
                      </a:r>
                      <a:r>
                        <a:rPr lang="en-US" sz="1000" dirty="0">
                          <a:ea typeface="+mn-lt"/>
                          <a:cs typeface="+mn-lt"/>
                          <a:sym typeface="+mn-ea"/>
                        </a:rPr>
                        <a:t> and digital, with inkjet growing beyond the key mailing &amp; display areas into broader areas of commercial print. Businesses improve efficiencies and profitability in the sheetfed offset </a:t>
                      </a:r>
                      <a:r>
                        <a:rPr lang="en-US" sz="1000" err="1">
                          <a:ea typeface="+mn-lt"/>
                          <a:cs typeface="+mn-lt"/>
                          <a:sym typeface="+mn-ea"/>
                        </a:rPr>
                        <a:t>litho</a:t>
                      </a:r>
                      <a:r>
                        <a:rPr lang="en-US" sz="1000" dirty="0">
                          <a:ea typeface="+mn-lt"/>
                          <a:cs typeface="+mn-lt"/>
                          <a:sym typeface="+mn-ea"/>
                        </a:rPr>
                        <a:t> arena incorporating increasing automation (push-to-stop) and standardization, as well as growing use of UV to speed turnround. There is much interest in key Landa installations, with its sheetfed and web </a:t>
                      </a:r>
                      <a:r>
                        <a:rPr lang="en-US" sz="1000" err="1">
                          <a:ea typeface="+mn-lt"/>
                          <a:cs typeface="+mn-lt"/>
                          <a:sym typeface="+mn-ea"/>
                        </a:rPr>
                        <a:t>nanographic</a:t>
                      </a:r>
                      <a:r>
                        <a:rPr lang="en-US" sz="1000" dirty="0">
                          <a:ea typeface="+mn-lt"/>
                          <a:cs typeface="+mn-lt"/>
                          <a:sym typeface="+mn-ea"/>
                        </a:rPr>
                        <a:t> printing presses said to offer the versatility of digital printing with the qualities and speed associated with offset, employing water-based inks and a novel image transfer system. </a:t>
                      </a:r>
                      <a:endParaRPr lang="en-US" sz="1000">
                        <a:ea typeface="Calibri" panose="020F0502020204030204"/>
                        <a:cs typeface="Calibri" panose="020F0502020204030204"/>
                      </a:endParaRPr>
                    </a:p>
                    <a:p>
                      <a:endParaRPr lang="en-US" sz="1000" dirty="0">
                        <a:ea typeface="Calibri" panose="020F0502020204030204"/>
                        <a:cs typeface="Calibri" panose="020F0502020204030204"/>
                      </a:endParaRPr>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PRODUCT STRATEGY</a:t>
            </a:r>
            <a:endParaRPr lang="en-US" altLang="zh-CN" sz="2800" dirty="0">
              <a:solidFill>
                <a:prstClr val="black">
                  <a:lumMod val="85000"/>
                  <a:lumOff val="15000"/>
                </a:prstClr>
              </a:solidFill>
              <a:latin typeface="+mn-lt"/>
              <a:ea typeface="+mn-ea"/>
              <a:cs typeface="+mn-ea"/>
              <a:sym typeface="+mn-lt"/>
            </a:endParaRPr>
          </a:p>
        </p:txBody>
      </p:sp>
      <p:grpSp>
        <p:nvGrpSpPr>
          <p:cNvPr id="10" name="组合 9"/>
          <p:cNvGrpSpPr/>
          <p:nvPr/>
        </p:nvGrpSpPr>
        <p:grpSpPr>
          <a:xfrm>
            <a:off x="371475" y="304801"/>
            <a:ext cx="11458575" cy="6286500"/>
            <a:chOff x="-2609147" y="-1363451"/>
            <a:chExt cx="8579152" cy="3130510"/>
          </a:xfrm>
        </p:grpSpPr>
        <p:cxnSp>
          <p:nvCxnSpPr>
            <p:cNvPr id="12" name="直接连接符 11"/>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3" name="直接连接符 12"/>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14" name="直接连接符 13"/>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5" name="直接连接符 14"/>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aphicFrame>
        <p:nvGraphicFramePr>
          <p:cNvPr id="3" name="Table 5"/>
          <p:cNvGraphicFramePr>
            <a:graphicFrameLocks noGrp="1"/>
          </p:cNvGraphicFramePr>
          <p:nvPr>
            <p:ph idx="1"/>
            <p:custDataLst>
              <p:tags r:id="rId2"/>
            </p:custDataLst>
          </p:nvPr>
        </p:nvGraphicFramePr>
        <p:xfrm>
          <a:off x="831215" y="1536700"/>
          <a:ext cx="10507345" cy="4723765"/>
        </p:xfrm>
        <a:graphic>
          <a:graphicData uri="http://schemas.openxmlformats.org/drawingml/2006/table">
            <a:tbl>
              <a:tblPr firstRow="1" bandRow="1">
                <a:tableStyleId>{8799B23B-EC83-4686-B30A-512413B5E67A}</a:tableStyleId>
              </a:tblPr>
              <a:tblGrid>
                <a:gridCol w="1955800"/>
                <a:gridCol w="8551545"/>
              </a:tblGrid>
              <a:tr h="243840">
                <a:tc>
                  <a:txBody>
                    <a:bodyPr/>
                    <a:p>
                      <a:endParaRPr lang="en-US" sz="1000" dirty="0"/>
                    </a:p>
                  </a:txBody>
                  <a:tcPr/>
                </a:tc>
                <a:tc>
                  <a:txBody>
                    <a:bodyPr/>
                    <a:p>
                      <a:pPr>
                        <a:buNone/>
                      </a:pPr>
                      <a:r>
                        <a:rPr lang="en-US" sz="1000" dirty="0"/>
                        <a:t>Competitive Differentiation &amp; Business Models</a:t>
                      </a:r>
                      <a:endParaRPr lang="en-US" sz="1000" dirty="0"/>
                    </a:p>
                  </a:txBody>
                  <a:tcPr/>
                </a:tc>
              </a:tr>
              <a:tr h="396240">
                <a:tc>
                  <a:txBody>
                    <a:bodyPr/>
                    <a:p>
                      <a:pPr marL="0" marR="0">
                        <a:lnSpc>
                          <a:spcPct val="107000"/>
                        </a:lnSpc>
                        <a:spcBef>
                          <a:spcPts val="0"/>
                        </a:spcBef>
                        <a:spcAft>
                          <a:spcPts val="0"/>
                        </a:spcAft>
                      </a:pPr>
                      <a:r>
                        <a:rPr lang="en-US" sz="1000" dirty="0">
                          <a:effectLst/>
                        </a:rPr>
                        <a:t>Our competitors</a:t>
                      </a:r>
                      <a:endParaRPr lang="en-US" sz="1000" dirty="0">
                        <a:effectLst/>
                      </a:endParaRPr>
                    </a:p>
                  </a:txBody>
                  <a:tcPr marL="75565" marR="75565" marT="37465" marB="37465"/>
                </a:tc>
                <a:tc>
                  <a:txBody>
                    <a:bodyPr/>
                    <a:p>
                      <a:r>
                        <a:rPr lang="en-US" sz="1000" dirty="0"/>
                        <a:t>We are competing with significant competitors like Hai Minh Phat and Song Phat. In 2022, our annual revenue exceeded USD$100,000, accounting for about 0.0014% market share in Vietnam.</a:t>
                      </a:r>
                      <a:endParaRPr lang="en-US" sz="1000" dirty="0"/>
                    </a:p>
                  </a:txBody>
                  <a:tcPr/>
                </a:tc>
              </a:tr>
              <a:tr h="548640">
                <a:tc>
                  <a:txBody>
                    <a:bodyPr/>
                    <a:p>
                      <a:pPr marL="0" marR="0">
                        <a:lnSpc>
                          <a:spcPct val="107000"/>
                        </a:lnSpc>
                        <a:spcBef>
                          <a:spcPts val="0"/>
                        </a:spcBef>
                        <a:spcAft>
                          <a:spcPts val="0"/>
                        </a:spcAft>
                      </a:pPr>
                      <a:r>
                        <a:rPr lang="en-US" sz="1000" dirty="0">
                          <a:effectLst/>
                        </a:rPr>
                        <a:t>Our competitive advantages</a:t>
                      </a:r>
                      <a:endParaRPr lang="en-US" sz="1000" dirty="0">
                        <a:effectLst/>
                      </a:endParaRPr>
                    </a:p>
                  </a:txBody>
                  <a:tcPr marL="75565" marR="75565" marT="37465" marB="37465"/>
                </a:tc>
                <a:tc>
                  <a:txBody>
                    <a:bodyPr/>
                    <a:p>
                      <a:r>
                        <a:rPr lang="en-US" sz="1000" dirty="0"/>
                        <a:t>Our competitive adavantage comes from years of experience in the Vietnam commercial printing industry of business experts and loyal customers who jhave trusted in our brand for yeas of cooporation. This allows us to continuously bring our products closer to more customers and thier friends all around Vietnam.</a:t>
                      </a:r>
                      <a:endParaRPr lang="en-US" sz="1000" dirty="0"/>
                    </a:p>
                  </a:txBody>
                  <a:tcPr/>
                </a:tc>
              </a:tr>
              <a:tr h="396240">
                <a:tc>
                  <a:txBody>
                    <a:bodyPr/>
                    <a:p>
                      <a:pPr marL="0" marR="0">
                        <a:lnSpc>
                          <a:spcPct val="107000"/>
                        </a:lnSpc>
                        <a:spcBef>
                          <a:spcPts val="0"/>
                        </a:spcBef>
                        <a:spcAft>
                          <a:spcPts val="0"/>
                        </a:spcAft>
                      </a:pPr>
                      <a:r>
                        <a:rPr lang="en-US" sz="1000">
                          <a:effectLst/>
                        </a:rPr>
                        <a:t>Disruptive technology</a:t>
                      </a:r>
                      <a:endParaRPr lang="en-US" sz="1000">
                        <a:effectLst/>
                      </a:endParaRPr>
                    </a:p>
                  </a:txBody>
                  <a:tcPr marL="75565" marR="75565" marT="37465" marB="37465"/>
                </a:tc>
                <a:tc>
                  <a:txBody>
                    <a:bodyPr/>
                    <a:p>
                      <a:r>
                        <a:rPr lang="en-US" sz="1000" dirty="0"/>
                        <a:t>Printing technology </a:t>
                      </a:r>
                      <a:r>
                        <a:rPr lang="en-US" sz="1000">
                          <a:effectLst/>
                        </a:rPr>
                        <a:t>will continue to evolve, but we are able to stay ahead of – and use – latest technologies. </a:t>
                      </a:r>
                      <a:endParaRPr lang="en-US" sz="1000">
                        <a:effectLst/>
                      </a:endParaRPr>
                    </a:p>
                    <a:p>
                      <a:endParaRPr lang="en-US" sz="1000" dirty="0">
                        <a:effectLst/>
                      </a:endParaRPr>
                    </a:p>
                  </a:txBody>
                  <a:tcPr/>
                </a:tc>
              </a:tr>
              <a:tr h="1158240">
                <a:tc>
                  <a:txBody>
                    <a:bodyPr/>
                    <a:p>
                      <a:pPr marL="0" marR="0">
                        <a:lnSpc>
                          <a:spcPct val="107000"/>
                        </a:lnSpc>
                        <a:spcBef>
                          <a:spcPts val="0"/>
                        </a:spcBef>
                        <a:spcAft>
                          <a:spcPts val="0"/>
                        </a:spcAft>
                      </a:pPr>
                      <a:r>
                        <a:rPr lang="en-US" sz="1000">
                          <a:effectLst/>
                        </a:rPr>
                        <a:t>Our business model</a:t>
                      </a:r>
                      <a:endParaRPr lang="en-US" sz="1000">
                        <a:effectLst/>
                      </a:endParaRPr>
                    </a:p>
                  </a:txBody>
                  <a:tcPr marL="75565" marR="75565" marT="37465" marB="37465"/>
                </a:tc>
                <a:tc>
                  <a:txBody>
                    <a:bodyPr/>
                    <a:p>
                      <a:r>
                        <a:rPr lang="en-US" sz="1000" b="1" dirty="0">
                          <a:ea typeface="+mn-lt"/>
                          <a:cs typeface="+mn-lt"/>
                          <a:sym typeface="+mn-ea"/>
                        </a:rPr>
                        <a:t>Web-to-print</a:t>
                      </a:r>
                      <a:r>
                        <a:rPr lang="en-US" sz="1000" dirty="0">
                          <a:ea typeface="+mn-lt"/>
                          <a:cs typeface="+mn-lt"/>
                          <a:sym typeface="+mn-ea"/>
                        </a:rPr>
                        <a:t> - </a:t>
                      </a:r>
                      <a:r>
                        <a:rPr lang="en-US" sz="1000" dirty="0"/>
                        <a:t>We make money by using appropriate workflow solutions to apdapt wtih the user expectations which are changing, and moves towards just-in-time delivery and fast turnround across the board. </a:t>
                      </a:r>
                      <a:r>
                        <a:rPr lang="en-US" sz="1000" dirty="0">
                          <a:ea typeface="+mn-lt"/>
                          <a:cs typeface="+mn-lt"/>
                          <a:sym typeface="+mn-ea"/>
                        </a:rPr>
                        <a:t>Orders are placed on a web site or portal, choosing from a catalogue of stock items or specifying and creating the printed material using the online app. Typically, these systems will generate artwork (or allow upload of artwork into a workflow with pre-flight); provide estimates and accept payment (as an order number for established client or through funds transfer for a new customer) as part of the process .  Customers may be businesses or individual consumers. Trade print services are growing strongly  – often offering a service branded as the buying organization. There is no direct sales person involvement; the system handles the transaction completely.</a:t>
                      </a:r>
                      <a:endParaRPr lang="en-US" sz="1000" dirty="0">
                        <a:ea typeface="+mn-lt"/>
                        <a:cs typeface="+mn-lt"/>
                        <a:sym typeface="+mn-ea"/>
                      </a:endParaRPr>
                    </a:p>
                    <a:p>
                      <a:r>
                        <a:rPr lang="en-US" sz="1000" i="1" dirty="0">
                          <a:ea typeface="+mn-lt"/>
                          <a:cs typeface="+mn-lt"/>
                          <a:sym typeface="+mn-ea"/>
                        </a:rPr>
                        <a:t>(*) Web-to-print (Web2Print, WTP) is a broad term that covers the e-procurement mechanism of print buying.</a:t>
                      </a:r>
                      <a:endParaRPr lang="en-US" sz="1000" i="1" dirty="0"/>
                    </a:p>
                  </a:txBody>
                  <a:tcPr/>
                </a:tc>
              </a:tr>
              <a:tr h="1980565">
                <a:tc>
                  <a:txBody>
                    <a:bodyPr/>
                    <a:p>
                      <a:pPr marL="0" marR="0">
                        <a:lnSpc>
                          <a:spcPct val="107000"/>
                        </a:lnSpc>
                        <a:spcBef>
                          <a:spcPts val="0"/>
                        </a:spcBef>
                        <a:spcAft>
                          <a:spcPts val="0"/>
                        </a:spcAft>
                      </a:pPr>
                      <a:r>
                        <a:rPr lang="en-US" sz="1000" dirty="0">
                          <a:effectLst/>
                        </a:rPr>
                        <a:t>Emerging business models </a:t>
                      </a:r>
                      <a:endParaRPr lang="en-US" sz="1000" dirty="0">
                        <a:effectLst/>
                      </a:endParaRPr>
                    </a:p>
                  </a:txBody>
                  <a:tcPr marL="75565" marR="75565" marT="37465" marB="37465"/>
                </a:tc>
                <a:tc>
                  <a:txBody>
                    <a:bodyPr/>
                    <a:p>
                      <a:pPr marL="171450" indent="-171450" algn="l">
                        <a:buFont typeface="Arial" panose="020B0604020202020204" pitchFamily="34" charset="0"/>
                        <a:buChar char="•"/>
                      </a:pPr>
                      <a:r>
                        <a:rPr lang="en-US" sz="1000" dirty="0">
                          <a:ea typeface="+mn-lt"/>
                          <a:cs typeface="+mn-lt"/>
                          <a:sym typeface="+mn-ea"/>
                        </a:rPr>
                        <a:t>Workflow, from customer enquiry to delivery, is critical for commercial print businesses to be successful as run lengths fall while customers expect ever faster delivery. To own the relation with the buyer, commercial printers develop workflow solutions that automate artwork production and administration. Some printers have succeeded in trapping the  series of processes  —  design, materials, suppliers, production and distribution —  into an on-demand app-accessible service.</a:t>
                      </a:r>
                      <a:endParaRPr lang="en-US" sz="1000" dirty="0">
                        <a:ea typeface="+mn-lt"/>
                        <a:cs typeface="+mn-lt"/>
                      </a:endParaRPr>
                    </a:p>
                    <a:p>
                      <a:pPr marL="171450" indent="-171450" algn="l">
                        <a:buFont typeface="Arial" panose="020B0604020202020204" pitchFamily="34" charset="0"/>
                        <a:buChar char="•"/>
                      </a:pPr>
                      <a:r>
                        <a:rPr lang="en-US" sz="1000" dirty="0">
                          <a:ea typeface="+mn-lt"/>
                          <a:cs typeface="+mn-lt"/>
                          <a:sym typeface="+mn-ea"/>
                        </a:rPr>
                        <a:t>A key change has been in the role of commercial printing companies at the cutting edge, many of which now has reduced direct relations with their customers but instead deal mainly or in some exclusively with resellers, and focus entirely on building the most efficient printing business, in part through the adoption of online ordering, web-to-print. This has opened the market for individual consumers and micro businesses, to create small quantities of promotional and marketing collateral at affordable costs.</a:t>
                      </a:r>
                      <a:endParaRPr lang="en-US" sz="1000" dirty="0">
                        <a:ea typeface="+mn-lt"/>
                        <a:cs typeface="+mn-lt"/>
                        <a:sym typeface="+mn-ea"/>
                      </a:endParaRPr>
                    </a:p>
                    <a:p>
                      <a:pPr marL="171450" indent="-171450" algn="l">
                        <a:buFont typeface="Arial" panose="020B0604020202020204" pitchFamily="34" charset="0"/>
                        <a:buChar char="•"/>
                      </a:pPr>
                      <a:r>
                        <a:rPr lang="en-US" sz="1000" dirty="0">
                          <a:ea typeface="+mn-lt"/>
                          <a:cs typeface="+mn-lt"/>
                          <a:sym typeface="+mn-ea"/>
                        </a:rPr>
                        <a:t>Companies have been finding ways of creating value for themselves, their suppliers, converters and users, by developing a new layer that integrates them all with maximum utility. ‘Uberization’ is  developing in many industries, where the focus is on the customer and not  the manufacturing. </a:t>
                      </a:r>
                      <a:endParaRPr lang="en-US" sz="1000" dirty="0"/>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PRODUCT STRATEGY</a:t>
            </a:r>
            <a:endParaRPr lang="en-US" altLang="zh-CN" sz="2800" dirty="0">
              <a:solidFill>
                <a:prstClr val="black">
                  <a:lumMod val="85000"/>
                  <a:lumOff val="15000"/>
                </a:prstClr>
              </a:solidFill>
              <a:latin typeface="+mn-lt"/>
              <a:ea typeface="+mn-ea"/>
              <a:cs typeface="+mn-ea"/>
              <a:sym typeface="+mn-lt"/>
            </a:endParaRPr>
          </a:p>
        </p:txBody>
      </p:sp>
      <p:grpSp>
        <p:nvGrpSpPr>
          <p:cNvPr id="10" name="组合 9"/>
          <p:cNvGrpSpPr/>
          <p:nvPr/>
        </p:nvGrpSpPr>
        <p:grpSpPr>
          <a:xfrm>
            <a:off x="371475" y="304801"/>
            <a:ext cx="11458575" cy="6286500"/>
            <a:chOff x="-2609147" y="-1363451"/>
            <a:chExt cx="8579152" cy="3130510"/>
          </a:xfrm>
        </p:grpSpPr>
        <p:cxnSp>
          <p:nvCxnSpPr>
            <p:cNvPr id="12" name="直接连接符 11"/>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3" name="直接连接符 12"/>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14" name="直接连接符 13"/>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5" name="直接连接符 14"/>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aphicFrame>
        <p:nvGraphicFramePr>
          <p:cNvPr id="5" name="Table 5"/>
          <p:cNvGraphicFramePr>
            <a:graphicFrameLocks noGrp="1"/>
          </p:cNvGraphicFramePr>
          <p:nvPr>
            <p:ph idx="1"/>
            <p:custDataLst>
              <p:tags r:id="rId2"/>
            </p:custDataLst>
          </p:nvPr>
        </p:nvGraphicFramePr>
        <p:xfrm>
          <a:off x="992505" y="1231900"/>
          <a:ext cx="10198100" cy="2176145"/>
        </p:xfrm>
        <a:graphic>
          <a:graphicData uri="http://schemas.openxmlformats.org/drawingml/2006/table">
            <a:tbl>
              <a:tblPr firstRow="1" bandRow="1">
                <a:tableStyleId>{8799B23B-EC83-4686-B30A-512413B5E67A}</a:tableStyleId>
              </a:tblPr>
              <a:tblGrid>
                <a:gridCol w="3035300"/>
                <a:gridCol w="7162800"/>
              </a:tblGrid>
              <a:tr h="243840">
                <a:tc>
                  <a:txBody>
                    <a:bodyPr/>
                    <a:p>
                      <a:endParaRPr lang="en-US" sz="1000" dirty="0"/>
                    </a:p>
                  </a:txBody>
                  <a:tcPr/>
                </a:tc>
                <a:tc>
                  <a:txBody>
                    <a:bodyPr/>
                    <a:p>
                      <a:r>
                        <a:rPr lang="en-US" sz="1000" dirty="0"/>
                        <a:t>Top-level recommendations</a:t>
                      </a:r>
                      <a:endParaRPr lang="en-US" sz="1000" dirty="0"/>
                    </a:p>
                  </a:txBody>
                  <a:tcPr/>
                </a:tc>
              </a:tr>
              <a:tr h="853440">
                <a:tc>
                  <a:txBody>
                    <a:bodyPr/>
                    <a:p>
                      <a:pPr marL="0" marR="0">
                        <a:lnSpc>
                          <a:spcPct val="107000"/>
                        </a:lnSpc>
                        <a:spcBef>
                          <a:spcPts val="0"/>
                        </a:spcBef>
                        <a:spcAft>
                          <a:spcPts val="0"/>
                        </a:spcAft>
                      </a:pPr>
                      <a:r>
                        <a:rPr lang="en-US" sz="1000" dirty="0">
                          <a:effectLst/>
                        </a:rPr>
                        <a:t>Recommendations for major initiatives over the next couple of years</a:t>
                      </a:r>
                      <a:endParaRPr lang="en-US" sz="1000" dirty="0">
                        <a:effectLst/>
                      </a:endParaRPr>
                    </a:p>
                  </a:txBody>
                  <a:tcPr marL="75565" marR="75565" marT="37465" marB="37465"/>
                </a:tc>
                <a:tc>
                  <a:txBody>
                    <a:bodyPr/>
                    <a:p>
                      <a:pPr marL="228600" indent="-228600">
                        <a:buFont typeface="+mj-lt"/>
                        <a:buAutoNum type="arabicPeriod"/>
                      </a:pPr>
                      <a:r>
                        <a:rPr lang="en-US" sz="1000" dirty="0"/>
                        <a:t>ArrowPrint will continuously enhance the customer service and guarantee policy to further increase customer engagement as well as strenghten the relationship with current and potential B2B clients.</a:t>
                      </a:r>
                      <a:endParaRPr lang="en-US" sz="1000" dirty="0"/>
                    </a:p>
                    <a:p>
                      <a:pPr marL="228600" indent="-228600">
                        <a:buFont typeface="+mj-lt"/>
                        <a:buAutoNum type="arabicPeriod"/>
                      </a:pPr>
                      <a:r>
                        <a:rPr lang="en-US" sz="1000" dirty="0"/>
                        <a:t>Investing in printing technology and incorporating logistics services to push our efficiency and therefore delivering more quantities within shorter amount of time.</a:t>
                      </a:r>
                      <a:endParaRPr lang="en-US" sz="1000" dirty="0"/>
                    </a:p>
                    <a:p>
                      <a:pPr marL="228600" indent="-228600">
                        <a:buFont typeface="+mj-lt"/>
                        <a:buAutoNum type="arabicPeriod"/>
                      </a:pPr>
                      <a:r>
                        <a:rPr lang="en-US" sz="1000" dirty="0"/>
                        <a:t>Developing on-demand </a:t>
                      </a:r>
                      <a:r>
                        <a:rPr lang="en-US" sz="1000" dirty="0">
                          <a:ea typeface="+mn-lt"/>
                          <a:cs typeface="+mn-lt"/>
                          <a:sym typeface="+mn-ea"/>
                        </a:rPr>
                        <a:t>app-accessible service to formulate workflow that automate artwork production and administration.</a:t>
                      </a:r>
                      <a:endParaRPr lang="en-US" sz="1000" dirty="0"/>
                    </a:p>
                  </a:txBody>
                  <a:tcPr/>
                </a:tc>
              </a:tr>
              <a:tr h="622935">
                <a:tc>
                  <a:txBody>
                    <a:bodyPr/>
                    <a:p>
                      <a:pPr marL="0" marR="0">
                        <a:lnSpc>
                          <a:spcPct val="107000"/>
                        </a:lnSpc>
                        <a:spcBef>
                          <a:spcPts val="0"/>
                        </a:spcBef>
                        <a:spcAft>
                          <a:spcPts val="0"/>
                        </a:spcAft>
                      </a:pPr>
                      <a:r>
                        <a:rPr lang="en-US" sz="1000">
                          <a:effectLst/>
                        </a:rPr>
                        <a:t>Vision and objectives vs initiatives mismatch</a:t>
                      </a:r>
                      <a:endParaRPr lang="en-US" sz="1000">
                        <a:effectLst/>
                      </a:endParaRPr>
                    </a:p>
                  </a:txBody>
                  <a:tcPr marL="75565" marR="75565" marT="37465" marB="37465"/>
                </a:tc>
                <a:tc>
                  <a:txBody>
                    <a:bodyPr/>
                    <a:p>
                      <a:r>
                        <a:rPr lang="en-US" sz="1000" dirty="0"/>
                        <a:t>ArrowPrint’s high quality products and services will help us stand out from the competitors by not only providing B2B &amp; individual customers with what they need but also the profession and passion in what we do. With that in hand we are confident to earn more trust from both the current and prospective customers.</a:t>
                      </a:r>
                      <a:endParaRPr lang="en-US" sz="1000" dirty="0"/>
                    </a:p>
                  </a:txBody>
                  <a:tcPr/>
                </a:tc>
              </a:tr>
              <a:tr h="455930">
                <a:tc>
                  <a:txBody>
                    <a:bodyPr/>
                    <a:p>
                      <a:pPr marL="0" marR="0">
                        <a:lnSpc>
                          <a:spcPct val="107000"/>
                        </a:lnSpc>
                        <a:spcBef>
                          <a:spcPts val="0"/>
                        </a:spcBef>
                        <a:spcAft>
                          <a:spcPts val="0"/>
                        </a:spcAft>
                      </a:pPr>
                      <a:r>
                        <a:rPr lang="en-US" sz="1000" dirty="0">
                          <a:effectLst/>
                        </a:rPr>
                        <a:t>Rejected recommendations</a:t>
                      </a:r>
                      <a:endParaRPr lang="en-US" sz="1000" dirty="0">
                        <a:effectLst/>
                      </a:endParaRPr>
                    </a:p>
                  </a:txBody>
                  <a:tcPr marL="75565" marR="75565" marT="37465" marB="37465"/>
                </a:tc>
                <a:tc>
                  <a:txBody>
                    <a:bodyPr/>
                    <a:p>
                      <a:r>
                        <a:rPr lang="en-US" sz="1000" dirty="0"/>
                        <a:t>We considered maintaining our canvas printing as one of the primary services, but the market trends fro canvas is no longer popular and the revenue upside for this is small. </a:t>
                      </a:r>
                      <a:endParaRPr lang="en-US" sz="1000" dirty="0"/>
                    </a:p>
                  </a:txBody>
                  <a:tcPr/>
                </a:tc>
              </a:tr>
            </a:tbl>
          </a:graphicData>
        </a:graphic>
      </p:graphicFrame>
      <p:graphicFrame>
        <p:nvGraphicFramePr>
          <p:cNvPr id="3" name="Table 5"/>
          <p:cNvGraphicFramePr>
            <a:graphicFrameLocks noGrp="1"/>
          </p:cNvGraphicFramePr>
          <p:nvPr>
            <p:custDataLst>
              <p:tags r:id="rId3"/>
            </p:custDataLst>
          </p:nvPr>
        </p:nvGraphicFramePr>
        <p:xfrm>
          <a:off x="993775" y="3560445"/>
          <a:ext cx="10194925" cy="1798320"/>
        </p:xfrm>
        <a:graphic>
          <a:graphicData uri="http://schemas.openxmlformats.org/drawingml/2006/table">
            <a:tbl>
              <a:tblPr firstRow="1" bandRow="1">
                <a:tableStyleId>{8799B23B-EC83-4686-B30A-512413B5E67A}</a:tableStyleId>
              </a:tblPr>
              <a:tblGrid>
                <a:gridCol w="3033395"/>
                <a:gridCol w="7161530"/>
              </a:tblGrid>
              <a:tr h="243840">
                <a:tc>
                  <a:txBody>
                    <a:bodyPr/>
                    <a:p>
                      <a:endParaRPr lang="en-US" sz="1000" dirty="0"/>
                    </a:p>
                  </a:txBody>
                  <a:tcPr/>
                </a:tc>
                <a:tc>
                  <a:txBody>
                    <a:bodyPr/>
                    <a:p>
                      <a:r>
                        <a:rPr lang="en-US" sz="1000" dirty="0"/>
                        <a:t>Our capabilities &amp; product roadmaps</a:t>
                      </a:r>
                      <a:endParaRPr lang="en-US" sz="1000" dirty="0"/>
                    </a:p>
                  </a:txBody>
                  <a:tcPr/>
                </a:tc>
              </a:tr>
              <a:tr h="548640">
                <a:tc>
                  <a:txBody>
                    <a:bodyPr/>
                    <a:p>
                      <a:pPr marL="0" marR="0">
                        <a:lnSpc>
                          <a:spcPct val="107000"/>
                        </a:lnSpc>
                        <a:spcBef>
                          <a:spcPts val="0"/>
                        </a:spcBef>
                        <a:spcAft>
                          <a:spcPts val="0"/>
                        </a:spcAft>
                      </a:pPr>
                      <a:r>
                        <a:rPr lang="en-US" sz="1000" kern="1200" dirty="0">
                          <a:effectLst/>
                        </a:rPr>
                        <a:t>Capabilities and gaps</a:t>
                      </a:r>
                      <a:endParaRPr lang="en-US" sz="1000" kern="1200" dirty="0">
                        <a:effectLst/>
                      </a:endParaRPr>
                    </a:p>
                  </a:txBody>
                  <a:tcPr marL="75565" marR="75565" marT="37465" marB="37465"/>
                </a:tc>
                <a:tc>
                  <a:txBody>
                    <a:bodyPr/>
                    <a:p>
                      <a:r>
                        <a:rPr lang="en-US" sz="1000" dirty="0"/>
                        <a:t>We have 80% of the capabilities we need to carry out those initiations. We are having gaps around product installation and delivery experience. Our marketing and sales staff will need more trainings to professionally serve customers. We also need more R&amp;D workforce to continously test and update our product quality and service packages.</a:t>
                      </a:r>
                      <a:endParaRPr lang="en-US" sz="1000" dirty="0"/>
                    </a:p>
                  </a:txBody>
                  <a:tcPr/>
                </a:tc>
              </a:tr>
              <a:tr h="1005840">
                <a:tc>
                  <a:txBody>
                    <a:bodyPr/>
                    <a:p>
                      <a:pPr marL="0" marR="0">
                        <a:lnSpc>
                          <a:spcPct val="107000"/>
                        </a:lnSpc>
                        <a:spcBef>
                          <a:spcPts val="0"/>
                        </a:spcBef>
                        <a:spcAft>
                          <a:spcPts val="0"/>
                        </a:spcAft>
                      </a:pPr>
                      <a:r>
                        <a:rPr lang="en-US" sz="1000" kern="1200" dirty="0">
                          <a:effectLst/>
                        </a:rPr>
                        <a:t>Staging, pacing, and product roadmaps</a:t>
                      </a:r>
                      <a:endParaRPr lang="en-US" sz="1000" kern="1200" dirty="0">
                        <a:effectLst/>
                      </a:endParaRPr>
                    </a:p>
                  </a:txBody>
                  <a:tcPr marL="75565" marR="75565" marT="37465" marB="37465"/>
                </a:tc>
                <a:tc>
                  <a:txBody>
                    <a:bodyPr/>
                    <a:p>
                      <a:r>
                        <a:rPr lang="en-US" sz="1000" dirty="0"/>
                        <a:t>Q1: Training the current sales, marketing and customer service staff using this GTM strategy and get all the promotional materials in place. Aslo, hiring a new team of software development for building our Web-to-print application or outsoucing. Finally, developing guarantee policy for B2B purchasing customers and get our application built.</a:t>
                      </a:r>
                      <a:endParaRPr lang="en-US" sz="1000" dirty="0"/>
                    </a:p>
                    <a:p>
                      <a:r>
                        <a:rPr lang="en-US" sz="1000" dirty="0"/>
                        <a:t>Q2: Launching the first version of Web-to-print application, continually testing UI/UX and fixing bugs.</a:t>
                      </a:r>
                      <a:endParaRPr lang="en-US" sz="1000" dirty="0"/>
                    </a:p>
                    <a:p>
                      <a:r>
                        <a:rPr lang="en-US" sz="1000" dirty="0"/>
                        <a:t>Q3: Researching cusomers and continously refining our offerings</a:t>
                      </a:r>
                      <a:endParaRPr lang="en-US" sz="1000" dirty="0"/>
                    </a:p>
                    <a:p>
                      <a:r>
                        <a:rPr lang="en-US" sz="1000" dirty="0"/>
                        <a:t>Q4: Pilot our products and services to larger audience</a:t>
                      </a:r>
                      <a:endParaRPr lang="en-US" sz="1000" dirty="0"/>
                    </a:p>
                  </a:txBody>
                  <a:tcPr/>
                </a:tc>
              </a:tr>
            </a:tbl>
          </a:graphicData>
        </a:graphic>
      </p:graphicFrame>
      <p:graphicFrame>
        <p:nvGraphicFramePr>
          <p:cNvPr id="6" name="Table 5"/>
          <p:cNvGraphicFramePr>
            <a:graphicFrameLocks noGrp="1"/>
          </p:cNvGraphicFramePr>
          <p:nvPr>
            <p:custDataLst>
              <p:tags r:id="rId4"/>
            </p:custDataLst>
          </p:nvPr>
        </p:nvGraphicFramePr>
        <p:xfrm>
          <a:off x="992505" y="5379085"/>
          <a:ext cx="10200640" cy="1188720"/>
        </p:xfrm>
        <a:graphic>
          <a:graphicData uri="http://schemas.openxmlformats.org/drawingml/2006/table">
            <a:tbl>
              <a:tblPr firstRow="1" bandRow="1">
                <a:tableStyleId>{8799B23B-EC83-4686-B30A-512413B5E67A}</a:tableStyleId>
              </a:tblPr>
              <a:tblGrid>
                <a:gridCol w="3036570"/>
                <a:gridCol w="7164070"/>
              </a:tblGrid>
              <a:tr h="243840">
                <a:tc>
                  <a:txBody>
                    <a:bodyPr/>
                    <a:p>
                      <a:endParaRPr lang="en-US" sz="1000" dirty="0"/>
                    </a:p>
                  </a:txBody>
                  <a:tcPr/>
                </a:tc>
                <a:tc>
                  <a:txBody>
                    <a:bodyPr/>
                    <a:p>
                      <a:pPr>
                        <a:buNone/>
                      </a:pPr>
                      <a:r>
                        <a:rPr lang="en-US" sz="1000" dirty="0">
                          <a:sym typeface="+mn-ea"/>
                        </a:rPr>
                        <a:t>Impact</a:t>
                      </a:r>
                      <a:endParaRPr lang="en-US" sz="1000" dirty="0"/>
                    </a:p>
                  </a:txBody>
                  <a:tcPr/>
                </a:tc>
              </a:tr>
              <a:tr h="396240">
                <a:tc>
                  <a:txBody>
                    <a:bodyPr/>
                    <a:p>
                      <a:pPr marL="0" marR="0">
                        <a:lnSpc>
                          <a:spcPct val="107000"/>
                        </a:lnSpc>
                        <a:spcBef>
                          <a:spcPts val="0"/>
                        </a:spcBef>
                        <a:spcAft>
                          <a:spcPts val="0"/>
                        </a:spcAft>
                      </a:pPr>
                      <a:r>
                        <a:rPr lang="en-US" sz="1000" dirty="0">
                          <a:effectLst/>
                        </a:rPr>
                        <a:t>Cost of recommendations</a:t>
                      </a:r>
                      <a:endParaRPr lang="en-US" sz="1000" dirty="0">
                        <a:effectLst/>
                      </a:endParaRPr>
                    </a:p>
                  </a:txBody>
                  <a:tcPr marL="75565" marR="75565" marT="37465" marB="37465"/>
                </a:tc>
                <a:tc>
                  <a:txBody>
                    <a:bodyPr/>
                    <a:p>
                      <a:r>
                        <a:rPr lang="en-US" sz="1000" dirty="0"/>
                        <a:t>Total investment required in this year is approximately $15 thousand USD, with salaries for the new staff accounting for most of the costs.</a:t>
                      </a:r>
                      <a:endParaRPr lang="en-US" sz="1000" dirty="0"/>
                    </a:p>
                  </a:txBody>
                  <a:tcPr/>
                </a:tc>
              </a:tr>
              <a:tr h="548640">
                <a:tc>
                  <a:txBody>
                    <a:bodyPr/>
                    <a:p>
                      <a:pPr marL="0" marR="0">
                        <a:lnSpc>
                          <a:spcPct val="107000"/>
                        </a:lnSpc>
                        <a:spcBef>
                          <a:spcPts val="0"/>
                        </a:spcBef>
                        <a:spcAft>
                          <a:spcPts val="0"/>
                        </a:spcAft>
                      </a:pPr>
                      <a:r>
                        <a:rPr lang="en-US" sz="1000" dirty="0">
                          <a:effectLst/>
                        </a:rPr>
                        <a:t>Benefits of recommendations</a:t>
                      </a:r>
                      <a:endParaRPr lang="en-US" sz="1000" dirty="0">
                        <a:effectLst/>
                      </a:endParaRPr>
                    </a:p>
                  </a:txBody>
                  <a:tcPr marL="75565" marR="75565" marT="37465" marB="37465"/>
                </a:tc>
                <a:tc>
                  <a:txBody>
                    <a:bodyPr/>
                    <a:p>
                      <a:r>
                        <a:rPr lang="en-US" sz="1000" dirty="0"/>
                        <a:t>ArrowPrint will generate more than $150,000 USD this year and expected to grow to more than $200,000 next year. </a:t>
                      </a:r>
                      <a:r>
                        <a:rPr lang="en-US" sz="1000" dirty="0">
                          <a:ea typeface="+mn-lt"/>
                          <a:cs typeface="+mn-lt"/>
                          <a:sym typeface="+mn-ea"/>
                        </a:rPr>
                        <a:t> Developing workflow solutions that automate artwork production and administration</a:t>
                      </a:r>
                      <a:r>
                        <a:rPr lang="en-US" sz="1000" dirty="0"/>
                        <a:t> will help increase our use base by 50%, equivalent to 10,000 people and likely give us 0.0025% share. </a:t>
                      </a:r>
                      <a:r>
                        <a:rPr lang="en-US" sz="1000" i="1" dirty="0"/>
                        <a:t>(not real data</a:t>
                      </a:r>
                      <a:r>
                        <a:rPr lang="en-US" sz="1000" i="1" dirty="0"/>
                        <a:t>)</a:t>
                      </a:r>
                      <a:endParaRPr lang="en-US" sz="1000" i="1" dirty="0"/>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037599" y="1403997"/>
            <a:ext cx="4004412" cy="715581"/>
          </a:xfrm>
          <a:prstGeom prst="rect">
            <a:avLst/>
          </a:prstGeom>
          <a:noFill/>
          <a:ln w="19050">
            <a:noFill/>
            <a:prstDash val="dash"/>
          </a:ln>
          <a:effectLst>
            <a:outerShdw blurRad="50800" dist="38100" dir="5400000" algn="ctr" rotWithShape="0">
              <a:srgbClr val="000000">
                <a:alpha val="43137"/>
              </a:srgbClr>
            </a:outerShdw>
          </a:effectLst>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4050" b="0" i="0" u="none" strike="noStrike" kern="0" cap="none" spc="0" normalizeH="0" baseline="0" noProof="0" dirty="0">
                <a:ln>
                  <a:noFill/>
                </a:ln>
                <a:solidFill>
                  <a:schemeClr val="tx1">
                    <a:lumMod val="95000"/>
                    <a:lumOff val="5000"/>
                  </a:schemeClr>
                </a:solidFill>
                <a:effectLst/>
                <a:uLnTx/>
                <a:uFillTx/>
                <a:cs typeface="+mn-ea"/>
                <a:sym typeface="+mn-lt"/>
              </a:rPr>
              <a:t>CONTENT</a:t>
            </a:r>
            <a:endParaRPr kumimoji="0" lang="zh-CN" altLang="en-US" sz="4050" b="0" i="0" u="none" strike="noStrike" kern="0" cap="none" spc="0" normalizeH="0" baseline="0" noProof="0" dirty="0">
              <a:ln>
                <a:noFill/>
              </a:ln>
              <a:solidFill>
                <a:schemeClr val="tx1">
                  <a:lumMod val="95000"/>
                  <a:lumOff val="5000"/>
                </a:schemeClr>
              </a:solidFill>
              <a:effectLst/>
              <a:uLnTx/>
              <a:uFillTx/>
              <a:cs typeface="+mn-ea"/>
              <a:sym typeface="+mn-lt"/>
            </a:endParaRPr>
          </a:p>
        </p:txBody>
      </p:sp>
      <p:grpSp>
        <p:nvGrpSpPr>
          <p:cNvPr id="5" name="组合 4"/>
          <p:cNvGrpSpPr/>
          <p:nvPr>
            <p:custDataLst>
              <p:tags r:id="rId1"/>
            </p:custDataLst>
          </p:nvPr>
        </p:nvGrpSpPr>
        <p:grpSpPr>
          <a:xfrm>
            <a:off x="1589469" y="3331876"/>
            <a:ext cx="9041133" cy="1620683"/>
            <a:chOff x="1510629" y="3082551"/>
            <a:chExt cx="9041133" cy="1620683"/>
          </a:xfrm>
        </p:grpSpPr>
        <p:grpSp>
          <p:nvGrpSpPr>
            <p:cNvPr id="6" name="组合 5"/>
            <p:cNvGrpSpPr/>
            <p:nvPr/>
          </p:nvGrpSpPr>
          <p:grpSpPr>
            <a:xfrm>
              <a:off x="1510629" y="3082551"/>
              <a:ext cx="2353280" cy="1602666"/>
              <a:chOff x="2196631" y="3421840"/>
              <a:chExt cx="2353280" cy="1602666"/>
            </a:xfrm>
          </p:grpSpPr>
          <p:sp>
            <p:nvSpPr>
              <p:cNvPr id="19" name="文本框 18"/>
              <p:cNvSpPr txBox="1"/>
              <p:nvPr>
                <p:custDataLst>
                  <p:tags r:id="rId2"/>
                </p:custDataLst>
              </p:nvPr>
            </p:nvSpPr>
            <p:spPr>
              <a:xfrm>
                <a:off x="2728192" y="3421840"/>
                <a:ext cx="1436652" cy="923330"/>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5400" b="0" i="0" u="none" strike="noStrike" kern="0" cap="none" spc="0" normalizeH="0" baseline="0" noProof="0" dirty="0">
                    <a:ln>
                      <a:noFill/>
                    </a:ln>
                    <a:solidFill>
                      <a:schemeClr val="tx1">
                        <a:lumMod val="95000"/>
                        <a:lumOff val="5000"/>
                      </a:schemeClr>
                    </a:solidFill>
                    <a:effectLst/>
                    <a:uLnTx/>
                    <a:uFillTx/>
                    <a:cs typeface="+mn-ea"/>
                    <a:sym typeface="+mn-lt"/>
                  </a:rPr>
                  <a:t>01</a:t>
                </a:r>
                <a:endParaRPr kumimoji="0" lang="zh-CN" altLang="en-US" sz="5400" b="0" i="0" u="none" strike="noStrike" kern="0" cap="none" spc="0" normalizeH="0" baseline="0" noProof="0" dirty="0">
                  <a:ln>
                    <a:noFill/>
                  </a:ln>
                  <a:solidFill>
                    <a:schemeClr val="tx1">
                      <a:lumMod val="95000"/>
                      <a:lumOff val="5000"/>
                    </a:schemeClr>
                  </a:solidFill>
                  <a:effectLst/>
                  <a:uLnTx/>
                  <a:uFillTx/>
                  <a:cs typeface="+mn-ea"/>
                  <a:sym typeface="+mn-lt"/>
                </a:endParaRPr>
              </a:p>
            </p:txBody>
          </p:sp>
          <p:cxnSp>
            <p:nvCxnSpPr>
              <p:cNvPr id="20" name="直接连接符 19"/>
              <p:cNvCxnSpPr/>
              <p:nvPr>
                <p:custDataLst>
                  <p:tags r:id="rId3"/>
                </p:custDataLst>
              </p:nvPr>
            </p:nvCxnSpPr>
            <p:spPr>
              <a:xfrm>
                <a:off x="3031819" y="4373938"/>
                <a:ext cx="800340" cy="1"/>
              </a:xfrm>
              <a:prstGeom prst="line">
                <a:avLst/>
              </a:prstGeom>
              <a:noFill/>
              <a:ln w="28575" cap="flat" cmpd="sng" algn="ctr">
                <a:solidFill>
                  <a:srgbClr val="9EB38E"/>
                </a:solidFill>
                <a:prstDash val="solid"/>
                <a:miter lim="800000"/>
              </a:ln>
              <a:effectLst/>
            </p:spPr>
          </p:cxnSp>
          <p:sp>
            <p:nvSpPr>
              <p:cNvPr id="21" name="文本框 20"/>
              <p:cNvSpPr txBox="1">
                <a:spLocks noChangeArrowheads="1"/>
              </p:cNvSpPr>
              <p:nvPr>
                <p:custDataLst>
                  <p:tags r:id="rId4"/>
                </p:custDataLst>
              </p:nvPr>
            </p:nvSpPr>
            <p:spPr bwMode="auto">
              <a:xfrm>
                <a:off x="2196631" y="4447291"/>
                <a:ext cx="2353280" cy="577215"/>
              </a:xfrm>
              <a:prstGeom prst="rect">
                <a:avLst/>
              </a:prstGeom>
              <a:noFill/>
              <a:ln>
                <a:noFill/>
              </a:ln>
            </p:spPr>
            <p:txBody>
              <a:bodyPr wrap="square">
                <a:spAutoFit/>
              </a:bodyPr>
              <a:lstStyle>
                <a:lvl1pPr/>
                <a:lvl2pPr marL="742950" indent="-285750"/>
                <a:lvl3pPr/>
                <a:lvl4pPr/>
                <a:lvl5pPr/>
                <a:lvl6pPr/>
                <a:lvl7pPr/>
                <a:lvl8pPr/>
                <a:lvl9p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1575" b="0" i="0" u="none" strike="noStrike" kern="0" cap="none" spc="0" normalizeH="0" baseline="0" noProof="0" dirty="0">
                    <a:ln>
                      <a:noFill/>
                    </a:ln>
                    <a:solidFill>
                      <a:schemeClr val="tx1">
                        <a:lumMod val="95000"/>
                        <a:lumOff val="5000"/>
                      </a:schemeClr>
                    </a:solidFill>
                    <a:effectLst/>
                    <a:uLnTx/>
                    <a:uFillTx/>
                    <a:cs typeface="+mn-ea"/>
                    <a:sym typeface="+mn-lt"/>
                  </a:rPr>
                  <a:t>MARKET INTELLIGENCE</a:t>
                </a:r>
                <a:endParaRPr kumimoji="0" lang="en-US" altLang="zh-CN" sz="1575" b="0" i="0" u="none" strike="noStrike" kern="0" cap="none" spc="0" normalizeH="0" baseline="0" noProof="0" dirty="0">
                  <a:ln>
                    <a:noFill/>
                  </a:ln>
                  <a:solidFill>
                    <a:schemeClr val="tx1">
                      <a:lumMod val="95000"/>
                      <a:lumOff val="5000"/>
                    </a:schemeClr>
                  </a:solidFill>
                  <a:effectLst/>
                  <a:uLnTx/>
                  <a:uFillTx/>
                  <a:cs typeface="+mn-ea"/>
                  <a:sym typeface="+mn-lt"/>
                </a:endParaRPr>
              </a:p>
            </p:txBody>
          </p:sp>
        </p:grpSp>
        <p:grpSp>
          <p:nvGrpSpPr>
            <p:cNvPr id="7" name="组合 6"/>
            <p:cNvGrpSpPr/>
            <p:nvPr/>
          </p:nvGrpSpPr>
          <p:grpSpPr>
            <a:xfrm>
              <a:off x="3739913" y="3111119"/>
              <a:ext cx="2353280" cy="1348985"/>
              <a:chOff x="4049991" y="3432391"/>
              <a:chExt cx="2353280" cy="1348985"/>
            </a:xfrm>
          </p:grpSpPr>
          <p:sp>
            <p:nvSpPr>
              <p:cNvPr id="16" name="文本框 15"/>
              <p:cNvSpPr txBox="1"/>
              <p:nvPr>
                <p:custDataLst>
                  <p:tags r:id="rId5"/>
                </p:custDataLst>
              </p:nvPr>
            </p:nvSpPr>
            <p:spPr>
              <a:xfrm>
                <a:off x="4412030" y="3432391"/>
                <a:ext cx="1575718" cy="923330"/>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5400" b="0" i="0" u="none" strike="noStrike" kern="0" cap="none" spc="0" normalizeH="0" baseline="0" noProof="0" dirty="0">
                    <a:ln>
                      <a:noFill/>
                    </a:ln>
                    <a:solidFill>
                      <a:schemeClr val="tx1">
                        <a:lumMod val="95000"/>
                        <a:lumOff val="5000"/>
                      </a:schemeClr>
                    </a:solidFill>
                    <a:effectLst/>
                    <a:uLnTx/>
                    <a:uFillTx/>
                    <a:cs typeface="+mn-ea"/>
                    <a:sym typeface="+mn-lt"/>
                  </a:rPr>
                  <a:t>02</a:t>
                </a:r>
                <a:endParaRPr kumimoji="0" lang="zh-CN" altLang="en-US" sz="5400" b="0" i="0" u="none" strike="noStrike" kern="0" cap="none" spc="0" normalizeH="0" baseline="0" noProof="0" dirty="0">
                  <a:ln>
                    <a:noFill/>
                  </a:ln>
                  <a:solidFill>
                    <a:schemeClr val="tx1">
                      <a:lumMod val="95000"/>
                      <a:lumOff val="5000"/>
                    </a:schemeClr>
                  </a:solidFill>
                  <a:effectLst/>
                  <a:uLnTx/>
                  <a:uFillTx/>
                  <a:cs typeface="+mn-ea"/>
                  <a:sym typeface="+mn-lt"/>
                </a:endParaRPr>
              </a:p>
            </p:txBody>
          </p:sp>
          <p:cxnSp>
            <p:nvCxnSpPr>
              <p:cNvPr id="17" name="直接连接符 16"/>
              <p:cNvCxnSpPr/>
              <p:nvPr>
                <p:custDataLst>
                  <p:tags r:id="rId6"/>
                </p:custDataLst>
              </p:nvPr>
            </p:nvCxnSpPr>
            <p:spPr>
              <a:xfrm>
                <a:off x="4804582" y="4384489"/>
                <a:ext cx="800340" cy="1"/>
              </a:xfrm>
              <a:prstGeom prst="line">
                <a:avLst/>
              </a:prstGeom>
              <a:noFill/>
              <a:ln w="28575" cap="flat" cmpd="sng" algn="ctr">
                <a:solidFill>
                  <a:srgbClr val="9EB38E"/>
                </a:solidFill>
                <a:prstDash val="solid"/>
                <a:miter lim="800000"/>
              </a:ln>
              <a:effectLst/>
            </p:spPr>
          </p:cxnSp>
          <p:sp>
            <p:nvSpPr>
              <p:cNvPr id="18" name="文本框 17"/>
              <p:cNvSpPr txBox="1">
                <a:spLocks noChangeArrowheads="1"/>
              </p:cNvSpPr>
              <p:nvPr>
                <p:custDataLst>
                  <p:tags r:id="rId7"/>
                </p:custDataLst>
              </p:nvPr>
            </p:nvSpPr>
            <p:spPr bwMode="auto">
              <a:xfrm>
                <a:off x="4049991" y="4447291"/>
                <a:ext cx="2353280" cy="334085"/>
              </a:xfrm>
              <a:prstGeom prst="rect">
                <a:avLst/>
              </a:prstGeom>
              <a:noFill/>
              <a:ln>
                <a:noFill/>
              </a:ln>
            </p:spPr>
            <p:txBody>
              <a:bodyPr wrap="square">
                <a:spAutoFit/>
              </a:bodyPr>
              <a:lstStyle>
                <a:lvl1pPr/>
                <a:lvl2pPr marL="742950" indent="-285750"/>
                <a:lvl3pPr/>
                <a:lvl4pPr/>
                <a:lvl5pPr/>
                <a:lvl6pPr/>
                <a:lvl7pPr/>
                <a:lvl8pPr/>
                <a:lvl9p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1575" b="0" i="0" u="none" strike="noStrike" kern="0" cap="none" spc="0" normalizeH="0" baseline="0" noProof="0" dirty="0">
                    <a:ln>
                      <a:noFill/>
                    </a:ln>
                    <a:solidFill>
                      <a:schemeClr val="tx1">
                        <a:lumMod val="95000"/>
                        <a:lumOff val="5000"/>
                      </a:schemeClr>
                    </a:solidFill>
                    <a:effectLst/>
                    <a:uLnTx/>
                    <a:uFillTx/>
                    <a:cs typeface="+mn-ea"/>
                    <a:sym typeface="+mn-lt"/>
                  </a:rPr>
                  <a:t>PRODUCT STRATEGY</a:t>
                </a:r>
                <a:endParaRPr kumimoji="0" lang="en-US" altLang="zh-CN" sz="1575" b="0" i="0" u="none" strike="noStrike" kern="0" cap="none" spc="0" normalizeH="0" baseline="0" noProof="0" dirty="0">
                  <a:ln>
                    <a:noFill/>
                  </a:ln>
                  <a:solidFill>
                    <a:schemeClr val="tx1">
                      <a:lumMod val="95000"/>
                      <a:lumOff val="5000"/>
                    </a:schemeClr>
                  </a:solidFill>
                  <a:effectLst/>
                  <a:uLnTx/>
                  <a:uFillTx/>
                  <a:cs typeface="+mn-ea"/>
                  <a:sym typeface="+mn-lt"/>
                </a:endParaRPr>
              </a:p>
            </p:txBody>
          </p:sp>
        </p:grpSp>
        <p:grpSp>
          <p:nvGrpSpPr>
            <p:cNvPr id="8" name="组合 7"/>
            <p:cNvGrpSpPr/>
            <p:nvPr/>
          </p:nvGrpSpPr>
          <p:grpSpPr>
            <a:xfrm>
              <a:off x="5969197" y="3111119"/>
              <a:ext cx="2353280" cy="1592115"/>
              <a:chOff x="5892634" y="3432391"/>
              <a:chExt cx="2353280" cy="1592115"/>
            </a:xfrm>
          </p:grpSpPr>
          <p:sp>
            <p:nvSpPr>
              <p:cNvPr id="13" name="文本框 12"/>
              <p:cNvSpPr txBox="1"/>
              <p:nvPr>
                <p:custDataLst>
                  <p:tags r:id="rId8"/>
                </p:custDataLst>
              </p:nvPr>
            </p:nvSpPr>
            <p:spPr>
              <a:xfrm>
                <a:off x="6243262" y="3432391"/>
                <a:ext cx="1512986" cy="923330"/>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5400" b="0" i="0" u="none" strike="noStrike" kern="0" cap="none" spc="0" normalizeH="0" baseline="0" noProof="0" dirty="0">
                    <a:ln>
                      <a:noFill/>
                    </a:ln>
                    <a:solidFill>
                      <a:schemeClr val="tx1">
                        <a:lumMod val="95000"/>
                        <a:lumOff val="5000"/>
                      </a:schemeClr>
                    </a:solidFill>
                    <a:effectLst/>
                    <a:uLnTx/>
                    <a:uFillTx/>
                    <a:cs typeface="+mn-ea"/>
                    <a:sym typeface="+mn-lt"/>
                  </a:rPr>
                  <a:t>03</a:t>
                </a:r>
                <a:endParaRPr kumimoji="0" lang="zh-CN" altLang="en-US" sz="5400" b="0" i="0" u="none" strike="noStrike" kern="0" cap="none" spc="0" normalizeH="0" baseline="0" noProof="0" dirty="0">
                  <a:ln>
                    <a:noFill/>
                  </a:ln>
                  <a:solidFill>
                    <a:schemeClr val="tx1">
                      <a:lumMod val="95000"/>
                      <a:lumOff val="5000"/>
                    </a:schemeClr>
                  </a:solidFill>
                  <a:effectLst/>
                  <a:uLnTx/>
                  <a:uFillTx/>
                  <a:cs typeface="+mn-ea"/>
                  <a:sym typeface="+mn-lt"/>
                </a:endParaRPr>
              </a:p>
            </p:txBody>
          </p:sp>
          <p:cxnSp>
            <p:nvCxnSpPr>
              <p:cNvPr id="14" name="直接连接符 13"/>
              <p:cNvCxnSpPr/>
              <p:nvPr>
                <p:custDataLst>
                  <p:tags r:id="rId9"/>
                </p:custDataLst>
              </p:nvPr>
            </p:nvCxnSpPr>
            <p:spPr>
              <a:xfrm>
                <a:off x="6606781" y="4370378"/>
                <a:ext cx="800340" cy="1"/>
              </a:xfrm>
              <a:prstGeom prst="line">
                <a:avLst/>
              </a:prstGeom>
              <a:noFill/>
              <a:ln w="28575" cap="flat" cmpd="sng" algn="ctr">
                <a:solidFill>
                  <a:srgbClr val="9EB38E"/>
                </a:solidFill>
                <a:prstDash val="solid"/>
                <a:miter lim="800000"/>
              </a:ln>
              <a:effectLst/>
            </p:spPr>
          </p:cxnSp>
          <p:sp>
            <p:nvSpPr>
              <p:cNvPr id="15" name="文本框 14"/>
              <p:cNvSpPr txBox="1">
                <a:spLocks noChangeArrowheads="1"/>
              </p:cNvSpPr>
              <p:nvPr>
                <p:custDataLst>
                  <p:tags r:id="rId10"/>
                </p:custDataLst>
              </p:nvPr>
            </p:nvSpPr>
            <p:spPr bwMode="auto">
              <a:xfrm>
                <a:off x="5892634" y="4447291"/>
                <a:ext cx="2353280" cy="577215"/>
              </a:xfrm>
              <a:prstGeom prst="rect">
                <a:avLst/>
              </a:prstGeom>
              <a:noFill/>
              <a:ln>
                <a:noFill/>
              </a:ln>
            </p:spPr>
            <p:txBody>
              <a:bodyPr wrap="square">
                <a:spAutoFit/>
              </a:bodyPr>
              <a:lstStyle>
                <a:lvl1pPr/>
                <a:lvl2pPr marL="742950" indent="-285750"/>
                <a:lvl3pPr/>
                <a:lvl4pPr/>
                <a:lvl5pPr/>
                <a:lvl6pPr/>
                <a:lvl7pPr/>
                <a:lvl8pPr/>
                <a:lvl9p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1575" b="0" i="0" u="none" strike="noStrike" kern="0" cap="none" spc="0" normalizeH="0" baseline="0" noProof="0" dirty="0">
                    <a:ln>
                      <a:noFill/>
                    </a:ln>
                    <a:solidFill>
                      <a:schemeClr val="tx1">
                        <a:lumMod val="95000"/>
                        <a:lumOff val="5000"/>
                      </a:schemeClr>
                    </a:solidFill>
                    <a:effectLst/>
                    <a:uLnTx/>
                    <a:uFillTx/>
                    <a:cs typeface="+mn-ea"/>
                    <a:sym typeface="+mn-lt"/>
                  </a:rPr>
                  <a:t>PRODUCT DEVELOPMENT</a:t>
                </a:r>
                <a:endParaRPr kumimoji="0" lang="en-US" altLang="zh-CN" sz="1575" b="0" i="0" u="none" strike="noStrike" kern="0" cap="none" spc="0" normalizeH="0" baseline="0" noProof="0" dirty="0">
                  <a:ln>
                    <a:noFill/>
                  </a:ln>
                  <a:solidFill>
                    <a:schemeClr val="tx1">
                      <a:lumMod val="95000"/>
                      <a:lumOff val="5000"/>
                    </a:schemeClr>
                  </a:solidFill>
                  <a:effectLst/>
                  <a:uLnTx/>
                  <a:uFillTx/>
                  <a:cs typeface="+mn-ea"/>
                  <a:sym typeface="+mn-lt"/>
                </a:endParaRPr>
              </a:p>
            </p:txBody>
          </p:sp>
        </p:grpSp>
        <p:grpSp>
          <p:nvGrpSpPr>
            <p:cNvPr id="9" name="组合 8"/>
            <p:cNvGrpSpPr/>
            <p:nvPr/>
          </p:nvGrpSpPr>
          <p:grpSpPr>
            <a:xfrm>
              <a:off x="8198482" y="3123417"/>
              <a:ext cx="2353280" cy="1579817"/>
              <a:chOff x="7756710" y="3444689"/>
              <a:chExt cx="2353280" cy="1579817"/>
            </a:xfrm>
          </p:grpSpPr>
          <p:sp>
            <p:nvSpPr>
              <p:cNvPr id="10" name="文本框 9"/>
              <p:cNvSpPr txBox="1"/>
              <p:nvPr>
                <p:custDataLst>
                  <p:tags r:id="rId11"/>
                </p:custDataLst>
              </p:nvPr>
            </p:nvSpPr>
            <p:spPr>
              <a:xfrm>
                <a:off x="8001039" y="3444689"/>
                <a:ext cx="1516678" cy="923330"/>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5400" b="0" i="0" u="none" strike="noStrike" kern="0" cap="none" spc="0" normalizeH="0" baseline="0" noProof="0" dirty="0">
                    <a:ln>
                      <a:noFill/>
                    </a:ln>
                    <a:solidFill>
                      <a:schemeClr val="tx1">
                        <a:lumMod val="95000"/>
                        <a:lumOff val="5000"/>
                      </a:schemeClr>
                    </a:solidFill>
                    <a:effectLst/>
                    <a:uLnTx/>
                    <a:uFillTx/>
                    <a:cs typeface="+mn-ea"/>
                    <a:sym typeface="+mn-lt"/>
                  </a:rPr>
                  <a:t>04</a:t>
                </a:r>
                <a:endParaRPr kumimoji="0" lang="zh-CN" altLang="en-US" sz="5400" b="0" i="0" u="none" strike="noStrike" kern="0" cap="none" spc="0" normalizeH="0" baseline="0" noProof="0" dirty="0">
                  <a:ln>
                    <a:noFill/>
                  </a:ln>
                  <a:solidFill>
                    <a:schemeClr val="tx1">
                      <a:lumMod val="95000"/>
                      <a:lumOff val="5000"/>
                    </a:schemeClr>
                  </a:solidFill>
                  <a:effectLst/>
                  <a:uLnTx/>
                  <a:uFillTx/>
                  <a:cs typeface="+mn-ea"/>
                  <a:sym typeface="+mn-lt"/>
                </a:endParaRPr>
              </a:p>
            </p:txBody>
          </p:sp>
          <p:cxnSp>
            <p:nvCxnSpPr>
              <p:cNvPr id="11" name="直接连接符 10"/>
              <p:cNvCxnSpPr/>
              <p:nvPr>
                <p:custDataLst>
                  <p:tags r:id="rId12"/>
                </p:custDataLst>
              </p:nvPr>
            </p:nvCxnSpPr>
            <p:spPr>
              <a:xfrm>
                <a:off x="8419861" y="4380929"/>
                <a:ext cx="800340" cy="1"/>
              </a:xfrm>
              <a:prstGeom prst="line">
                <a:avLst/>
              </a:prstGeom>
              <a:noFill/>
              <a:ln w="28575" cap="flat" cmpd="sng" algn="ctr">
                <a:solidFill>
                  <a:srgbClr val="9EB38E"/>
                </a:solidFill>
                <a:prstDash val="solid"/>
                <a:miter lim="800000"/>
              </a:ln>
              <a:effectLst/>
            </p:spPr>
          </p:cxnSp>
          <p:sp>
            <p:nvSpPr>
              <p:cNvPr id="12" name="文本框 11"/>
              <p:cNvSpPr txBox="1">
                <a:spLocks noChangeArrowheads="1"/>
              </p:cNvSpPr>
              <p:nvPr>
                <p:custDataLst>
                  <p:tags r:id="rId13"/>
                </p:custDataLst>
              </p:nvPr>
            </p:nvSpPr>
            <p:spPr bwMode="auto">
              <a:xfrm>
                <a:off x="7756710" y="4447291"/>
                <a:ext cx="2353280" cy="577215"/>
              </a:xfrm>
              <a:prstGeom prst="rect">
                <a:avLst/>
              </a:prstGeom>
              <a:noFill/>
              <a:ln>
                <a:noFill/>
              </a:ln>
            </p:spPr>
            <p:txBody>
              <a:bodyPr wrap="square">
                <a:spAutoFit/>
              </a:bodyPr>
              <a:lstStyle>
                <a:lvl1pPr/>
                <a:lvl2pPr marL="742950" indent="-285750"/>
                <a:lvl3pPr/>
                <a:lvl4pPr/>
                <a:lvl5pPr/>
                <a:lvl6pPr/>
                <a:lvl7pPr/>
                <a:lvl8pPr/>
                <a:lvl9pPr/>
              </a:lstStyle>
              <a:p>
                <a:pPr marL="0" marR="0" lvl="0" indent="0" algn="ctr" defTabSz="914400" eaLnBrk="1" fontAlgn="base" latinLnBrk="0" hangingPunct="1">
                  <a:lnSpc>
                    <a:spcPct val="100000"/>
                  </a:lnSpc>
                  <a:spcBef>
                    <a:spcPct val="0"/>
                  </a:spcBef>
                  <a:spcAft>
                    <a:spcPct val="0"/>
                  </a:spcAft>
                  <a:buClrTx/>
                  <a:buSzTx/>
                  <a:buFontTx/>
                  <a:buNone/>
                  <a:defRPr/>
                </a:pPr>
                <a:r>
                  <a:rPr kumimoji="0" lang="en-US" altLang="zh-CN" sz="1575" b="0" i="0" u="none" strike="noStrike" kern="0" cap="none" spc="0" normalizeH="0" baseline="0" noProof="0" dirty="0">
                    <a:ln>
                      <a:noFill/>
                    </a:ln>
                    <a:solidFill>
                      <a:schemeClr val="tx1">
                        <a:lumMod val="95000"/>
                        <a:lumOff val="5000"/>
                      </a:schemeClr>
                    </a:solidFill>
                    <a:effectLst/>
                    <a:uLnTx/>
                    <a:uFillTx/>
                    <a:cs typeface="+mn-ea"/>
                    <a:sym typeface="+mn-lt"/>
                  </a:rPr>
                  <a:t>LIFECYCLE MANAGEMENT</a:t>
                </a:r>
                <a:endParaRPr kumimoji="0" lang="en-US" altLang="zh-CN" sz="1575" b="0" i="0" u="none" strike="noStrike" kern="0" cap="none" spc="0" normalizeH="0" baseline="0" noProof="0" dirty="0">
                  <a:ln>
                    <a:noFill/>
                  </a:ln>
                  <a:solidFill>
                    <a:schemeClr val="tx1">
                      <a:lumMod val="95000"/>
                      <a:lumOff val="5000"/>
                    </a:schemeClr>
                  </a:solidFill>
                  <a:effectLst/>
                  <a:uLnTx/>
                  <a:uFillTx/>
                  <a:cs typeface="+mn-ea"/>
                  <a:sym typeface="+mn-lt"/>
                </a:endParaRPr>
              </a:p>
            </p:txBody>
          </p:sp>
        </p:grpSp>
      </p:grpSp>
      <p:grpSp>
        <p:nvGrpSpPr>
          <p:cNvPr id="22" name="组合 21"/>
          <p:cNvGrpSpPr/>
          <p:nvPr/>
        </p:nvGrpSpPr>
        <p:grpSpPr>
          <a:xfrm>
            <a:off x="-9021" y="0"/>
            <a:ext cx="12201021" cy="6858000"/>
            <a:chOff x="-9021" y="0"/>
            <a:chExt cx="12201021" cy="6858000"/>
          </a:xfrm>
        </p:grpSpPr>
        <p:grpSp>
          <p:nvGrpSpPr>
            <p:cNvPr id="23" name="组合 22"/>
            <p:cNvGrpSpPr/>
            <p:nvPr/>
          </p:nvGrpSpPr>
          <p:grpSpPr>
            <a:xfrm>
              <a:off x="371475" y="304801"/>
              <a:ext cx="11458575" cy="6286500"/>
              <a:chOff x="-2609147" y="-1363451"/>
              <a:chExt cx="8579152" cy="3130510"/>
            </a:xfrm>
          </p:grpSpPr>
          <p:cxnSp>
            <p:nvCxnSpPr>
              <p:cNvPr id="26" name="直接连接符 25"/>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27" name="直接连接符 26"/>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8" name="直接连接符 27"/>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9" name="直接连接符 28"/>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4" name="图片 23"/>
            <p:cNvPicPr>
              <a:picLocks noChangeAspect="1"/>
            </p:cNvPicPr>
            <p:nvPr/>
          </p:nvPicPr>
          <p:blipFill rotWithShape="1">
            <a:blip r:embed="rId14">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9021" y="1913106"/>
              <a:ext cx="2324100" cy="4944894"/>
            </a:xfrm>
            <a:prstGeom prst="rect">
              <a:avLst/>
            </a:prstGeom>
          </p:spPr>
        </p:pic>
        <p:pic>
          <p:nvPicPr>
            <p:cNvPr id="25" name="图片 24"/>
            <p:cNvPicPr>
              <a:picLocks noChangeAspect="1"/>
            </p:cNvPicPr>
            <p:nvPr/>
          </p:nvPicPr>
          <p:blipFill rotWithShape="1">
            <a:blip r:embed="rId14">
              <a:clrChange>
                <a:clrFrom>
                  <a:srgbClr val="F9F9FB"/>
                </a:clrFrom>
                <a:clrTo>
                  <a:srgbClr val="F9F9FB">
                    <a:alpha val="0"/>
                  </a:srgbClr>
                </a:clrTo>
              </a:clrChange>
              <a:extLst>
                <a:ext uri="{28A0092B-C50C-407E-A947-70E740481C1C}">
                  <a14:useLocalDpi xmlns:a14="http://schemas.microsoft.com/office/drawing/2010/main" val="0"/>
                </a:ext>
              </a:extLst>
            </a:blip>
            <a:srcRect l="89531" b="42000"/>
            <a:stretch>
              <a:fillRect/>
            </a:stretch>
          </p:blipFill>
          <p:spPr>
            <a:xfrm>
              <a:off x="9594702" y="0"/>
              <a:ext cx="2597298" cy="4171950"/>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1"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1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3350" y="2724150"/>
            <a:ext cx="2076450" cy="39052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矩形 11"/>
          <p:cNvSpPr/>
          <p:nvPr/>
        </p:nvSpPr>
        <p:spPr>
          <a:xfrm>
            <a:off x="9677400" y="133351"/>
            <a:ext cx="2266446" cy="33321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1"/>
          <p:cNvGrpSpPr/>
          <p:nvPr/>
        </p:nvGrpSpPr>
        <p:grpSpPr>
          <a:xfrm>
            <a:off x="-9021" y="0"/>
            <a:ext cx="12201021" cy="6858000"/>
            <a:chOff x="-9021" y="0"/>
            <a:chExt cx="12201021" cy="6858000"/>
          </a:xfrm>
        </p:grpSpPr>
        <p:grpSp>
          <p:nvGrpSpPr>
            <p:cNvPr id="6" name="组合 5"/>
            <p:cNvGrpSpPr/>
            <p:nvPr/>
          </p:nvGrpSpPr>
          <p:grpSpPr>
            <a:xfrm>
              <a:off x="371475" y="304801"/>
              <a:ext cx="11458575" cy="6286500"/>
              <a:chOff x="-2609147" y="-1363451"/>
              <a:chExt cx="8579152" cy="3130510"/>
            </a:xfrm>
          </p:grpSpPr>
          <p:cxnSp>
            <p:nvCxnSpPr>
              <p:cNvPr id="7" name="直接连接符 6"/>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8" name="直接连接符 7"/>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9" name="直接连接符 8"/>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0" name="直接连接符 9"/>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3" name="图片 2"/>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9021" y="1913106"/>
              <a:ext cx="2324100" cy="4944894"/>
            </a:xfrm>
            <a:prstGeom prst="rect">
              <a:avLst/>
            </a:prstGeom>
          </p:spPr>
        </p:pic>
        <p:pic>
          <p:nvPicPr>
            <p:cNvPr id="4" name="图片 3"/>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l="89531" b="42000"/>
            <a:stretch>
              <a:fillRect/>
            </a:stretch>
          </p:blipFill>
          <p:spPr>
            <a:xfrm>
              <a:off x="9594702" y="0"/>
              <a:ext cx="2597298" cy="4171950"/>
            </a:xfrm>
            <a:prstGeom prst="rect">
              <a:avLst/>
            </a:prstGeom>
          </p:spPr>
        </p:pic>
      </p:grpSp>
      <p:sp>
        <p:nvSpPr>
          <p:cNvPr id="23" name="矩形 22"/>
          <p:cNvSpPr/>
          <p:nvPr/>
        </p:nvSpPr>
        <p:spPr>
          <a:xfrm>
            <a:off x="2806285" y="3019262"/>
            <a:ext cx="6598762" cy="1322070"/>
          </a:xfrm>
          <a:prstGeom prst="rect">
            <a:avLst/>
          </a:prstGeom>
        </p:spPr>
        <p:txBody>
          <a:bodyPr wrap="square">
            <a:spAutoFit/>
          </a:bodyPr>
          <a:lstStyle/>
          <a:p>
            <a:pPr algn="dist"/>
            <a:r>
              <a:rPr lang="en-US" altLang="zh-CN" sz="8000">
                <a:solidFill>
                  <a:srgbClr val="789363"/>
                </a:solidFill>
                <a:latin typeface="Arial" panose="020B0604020202020204" pitchFamily="34" charset="0"/>
                <a:ea typeface="Arial" panose="020B0604020202020204" pitchFamily="34" charset="0"/>
              </a:rPr>
              <a:t>PART THREE</a:t>
            </a:r>
            <a:endParaRPr lang="en-US" altLang="zh-CN" sz="8000">
              <a:solidFill>
                <a:srgbClr val="789363"/>
              </a:solidFill>
              <a:latin typeface="Arial" panose="020B0604020202020204" pitchFamily="34" charset="0"/>
              <a:ea typeface="Arial" panose="020B0604020202020204" pitchFamily="34" charset="0"/>
            </a:endParaRPr>
          </a:p>
        </p:txBody>
      </p:sp>
      <p:sp>
        <p:nvSpPr>
          <p:cNvPr id="24" name="文本框 23"/>
          <p:cNvSpPr txBox="1"/>
          <p:nvPr/>
        </p:nvSpPr>
        <p:spPr>
          <a:xfrm>
            <a:off x="2328807" y="4394539"/>
            <a:ext cx="7540628" cy="368300"/>
          </a:xfrm>
          <a:prstGeom prst="rect">
            <a:avLst/>
          </a:prstGeom>
          <a:noFill/>
        </p:spPr>
        <p:txBody>
          <a:bodyPr wrap="square" rtlCol="0">
            <a:spAutoFit/>
          </a:bodyPr>
          <a:lstStyle/>
          <a:p>
            <a:pPr algn="ctr">
              <a:lnSpc>
                <a:spcPct val="150000"/>
              </a:lnSpc>
            </a:pPr>
            <a:r>
              <a:rPr lang="en-US" altLang="zh-CN" sz="1200" b="1" dirty="0">
                <a:solidFill>
                  <a:prstClr val="black">
                    <a:lumMod val="65000"/>
                    <a:lumOff val="35000"/>
                  </a:prstClr>
                </a:solidFill>
                <a:cs typeface="+mn-ea"/>
                <a:sym typeface="+mn-lt"/>
              </a:rPr>
              <a:t>Product Development</a:t>
            </a:r>
            <a:r>
              <a:rPr lang="en-US" altLang="zh-CN" sz="1200" dirty="0">
                <a:solidFill>
                  <a:prstClr val="black">
                    <a:lumMod val="65000"/>
                    <a:lumOff val="35000"/>
                  </a:prstClr>
                </a:solidFill>
                <a:cs typeface="+mn-ea"/>
                <a:sym typeface="+mn-lt"/>
              </a:rPr>
              <a:t> - Prioritization, Stage-Gate &amp; Launch</a:t>
            </a:r>
            <a:endParaRPr lang="zh-CN" altLang="en-US" sz="1200" dirty="0">
              <a:solidFill>
                <a:prstClr val="black">
                  <a:lumMod val="65000"/>
                  <a:lumOff val="35000"/>
                </a:prstClr>
              </a:solidFill>
              <a:cs typeface="+mn-ea"/>
              <a:sym typeface="+mn-lt"/>
            </a:endParaRPr>
          </a:p>
        </p:txBody>
      </p:sp>
      <p:cxnSp>
        <p:nvCxnSpPr>
          <p:cNvPr id="25" name="直接连接符 24"/>
          <p:cNvCxnSpPr/>
          <p:nvPr/>
        </p:nvCxnSpPr>
        <p:spPr>
          <a:xfrm>
            <a:off x="2939183" y="2860858"/>
            <a:ext cx="6320724" cy="0"/>
          </a:xfrm>
          <a:prstGeom prst="line">
            <a:avLst/>
          </a:prstGeom>
          <a:noFill/>
          <a:ln w="28575" cap="flat" cmpd="sng" algn="ctr">
            <a:solidFill>
              <a:srgbClr val="9EB38E">
                <a:alpha val="50000"/>
              </a:srgbClr>
            </a:solidFill>
            <a:prstDash val="solid"/>
            <a:miter lim="800000"/>
          </a:ln>
          <a:effectLst/>
        </p:spPr>
      </p:cxnSp>
      <p:pic>
        <p:nvPicPr>
          <p:cNvPr id="31" name="图片 30"/>
          <p:cNvPicPr>
            <a:picLocks noChangeAspect="1"/>
          </p:cNvPicPr>
          <p:nvPr/>
        </p:nvPicPr>
        <p:blipFill rotWithShape="1">
          <a:blip r:embed="rId2">
            <a:clrChange>
              <a:clrFrom>
                <a:srgbClr val="F9F9FB"/>
              </a:clrFrom>
              <a:clrTo>
                <a:srgbClr val="F9F9FB">
                  <a:alpha val="0"/>
                </a:srgbClr>
              </a:clrTo>
            </a:clrChange>
            <a:extLst>
              <a:ext uri="{BEBA8EAE-BF5A-486C-A8C5-ECC9F3942E4B}">
                <a14:imgProps xmlns:a14="http://schemas.microsoft.com/office/drawing/2010/main">
                  <a14:imgLayer r:embed="rId3">
                    <a14:imgEffect>
                      <a14:backgroundRemoval t="79167" b="95167" l="8854" r="15417">
                        <a14:foregroundMark x1="13021" y1="83667" x2="9167" y2="93833"/>
                        <a14:foregroundMark x1="12240" y1="83667" x2="13021" y2="82833"/>
                        <a14:foregroundMark x1="11198" y1="85667" x2="13229" y2="83000"/>
                        <a14:foregroundMark x1="13229" y1="83000" x2="15417" y2="84667"/>
                        <a14:foregroundMark x1="15417" y1="84667" x2="13646" y2="88500"/>
                        <a14:foregroundMark x1="13646" y1="88500" x2="11042" y2="86167"/>
                        <a14:foregroundMark x1="11042" y1="86167" x2="10885" y2="84500"/>
                        <a14:foregroundMark x1="11250" y1="84000" x2="13802" y2="87333"/>
                        <a14:foregroundMark x1="13802" y1="87333" x2="11719" y2="85833"/>
                        <a14:foregroundMark x1="11719" y1="85833" x2="11406" y2="82500"/>
                        <a14:foregroundMark x1="13594" y1="85167" x2="12240" y2="91667"/>
                        <a14:foregroundMark x1="12240" y1="91667" x2="10104" y2="95333"/>
                        <a14:foregroundMark x1="10104" y1="95333" x2="12500" y2="89500"/>
                        <a14:foregroundMark x1="11510" y1="91167" x2="8854" y2="94833"/>
                        <a14:foregroundMark x1="8854" y1="94833" x2="12604" y2="85000"/>
                        <a14:foregroundMark x1="12448" y1="82833" x2="11146" y2="86000"/>
                      </a14:backgroundRemoval>
                    </a14:imgEffect>
                  </a14:imgLayer>
                </a14:imgProps>
              </a:ext>
              <a:ext uri="{28A0092B-C50C-407E-A947-70E740481C1C}">
                <a14:useLocalDpi xmlns:a14="http://schemas.microsoft.com/office/drawing/2010/main" val="0"/>
              </a:ext>
            </a:extLst>
          </a:blip>
          <a:srcRect l="8690" t="77403" r="84961" b="4127"/>
          <a:stretch>
            <a:fillRect/>
          </a:stretch>
        </p:blipFill>
        <p:spPr>
          <a:xfrm rot="18770060">
            <a:off x="5280872" y="3267117"/>
            <a:ext cx="792730" cy="720665"/>
          </a:xfrm>
          <a:custGeom>
            <a:avLst/>
            <a:gdLst>
              <a:gd name="connsiteX0" fmla="*/ 0 w 1411309"/>
              <a:gd name="connsiteY0" fmla="*/ 0 h 1283011"/>
              <a:gd name="connsiteX1" fmla="*/ 1411309 w 1411309"/>
              <a:gd name="connsiteY1" fmla="*/ 0 h 1283011"/>
              <a:gd name="connsiteX2" fmla="*/ 1411309 w 1411309"/>
              <a:gd name="connsiteY2" fmla="*/ 1283011 h 1283011"/>
              <a:gd name="connsiteX3" fmla="*/ 0 w 1411309"/>
              <a:gd name="connsiteY3" fmla="*/ 1283011 h 1283011"/>
              <a:gd name="connsiteX4" fmla="*/ 0 w 1411309"/>
              <a:gd name="connsiteY4" fmla="*/ 1240817 h 1283011"/>
              <a:gd name="connsiteX5" fmla="*/ 144887 w 1411309"/>
              <a:gd name="connsiteY5" fmla="*/ 1116677 h 1283011"/>
              <a:gd name="connsiteX6" fmla="*/ 0 w 1411309"/>
              <a:gd name="connsiteY6" fmla="*/ 947575 h 128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09" h="1283011">
                <a:moveTo>
                  <a:pt x="0" y="0"/>
                </a:moveTo>
                <a:lnTo>
                  <a:pt x="1411309" y="0"/>
                </a:lnTo>
                <a:lnTo>
                  <a:pt x="1411309" y="1283011"/>
                </a:lnTo>
                <a:lnTo>
                  <a:pt x="0" y="1283011"/>
                </a:lnTo>
                <a:lnTo>
                  <a:pt x="0" y="1240817"/>
                </a:lnTo>
                <a:lnTo>
                  <a:pt x="144887" y="1116677"/>
                </a:lnTo>
                <a:lnTo>
                  <a:pt x="0" y="947575"/>
                </a:lnTo>
                <a:close/>
              </a:path>
            </a:pathLst>
          </a:cu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1614437" y="88015"/>
          <a:ext cx="9889490" cy="406400"/>
        </p:xfrm>
        <a:graphic>
          <a:graphicData uri="http://schemas.openxmlformats.org/drawingml/2006/table">
            <a:tbl>
              <a:tblPr firstRow="1" bandRow="1">
                <a:tableStyleId>{00A15C55-8517-42AA-B614-E9B94910E393}</a:tableStyleId>
              </a:tblPr>
              <a:tblGrid>
                <a:gridCol w="3296920"/>
                <a:gridCol w="3406140"/>
                <a:gridCol w="3186430"/>
              </a:tblGrid>
              <a:tr h="272683">
                <a:tc>
                  <a:txBody>
                    <a:bodyPr/>
                    <a:lstStyle/>
                    <a:p>
                      <a:pPr algn="ctr"/>
                      <a:r>
                        <a:rPr lang="en-US" sz="1865" dirty="0"/>
                        <a:t>1H 2022</a:t>
                      </a:r>
                      <a:endParaRPr lang="en-US" sz="1865" dirty="0"/>
                    </a:p>
                  </a:txBody>
                  <a:tcPr marL="121920" marR="121920" marT="60960" marB="60960">
                    <a:solidFill>
                      <a:schemeClr val="tx1">
                        <a:lumMod val="75000"/>
                        <a:lumOff val="25000"/>
                      </a:schemeClr>
                    </a:solidFill>
                  </a:tcPr>
                </a:tc>
                <a:tc>
                  <a:txBody>
                    <a:bodyPr/>
                    <a:lstStyle/>
                    <a:p>
                      <a:pPr algn="ctr"/>
                      <a:r>
                        <a:rPr lang="en-US" sz="1865" dirty="0"/>
                        <a:t>2H 2022</a:t>
                      </a:r>
                      <a:endParaRPr lang="en-US" sz="1865" dirty="0"/>
                    </a:p>
                  </a:txBody>
                  <a:tcPr marL="121920" marR="121920" marT="60960" marB="60960">
                    <a:solidFill>
                      <a:schemeClr val="tx1">
                        <a:lumMod val="75000"/>
                        <a:lumOff val="25000"/>
                      </a:schemeClr>
                    </a:solidFill>
                  </a:tcPr>
                </a:tc>
                <a:tc>
                  <a:txBody>
                    <a:bodyPr/>
                    <a:lstStyle/>
                    <a:p>
                      <a:pPr algn="ctr"/>
                      <a:r>
                        <a:rPr lang="en-US" sz="1865" dirty="0"/>
                        <a:t>2023</a:t>
                      </a:r>
                      <a:endParaRPr lang="en-US" sz="1865" dirty="0"/>
                    </a:p>
                  </a:txBody>
                  <a:tcPr marL="121920" marR="121920" marT="60960" marB="60960">
                    <a:solidFill>
                      <a:schemeClr val="tx1">
                        <a:lumMod val="75000"/>
                        <a:lumOff val="25000"/>
                      </a:schemeClr>
                    </a:solidFill>
                  </a:tcPr>
                </a:tc>
              </a:tr>
            </a:tbl>
          </a:graphicData>
        </a:graphic>
      </p:graphicFrame>
      <p:graphicFrame>
        <p:nvGraphicFramePr>
          <p:cNvPr id="6" name="Table 5"/>
          <p:cNvGraphicFramePr>
            <a:graphicFrameLocks noGrp="1"/>
          </p:cNvGraphicFramePr>
          <p:nvPr/>
        </p:nvGraphicFramePr>
        <p:xfrm>
          <a:off x="812800" y="88015"/>
          <a:ext cx="801370" cy="6474460"/>
        </p:xfrm>
        <a:graphic>
          <a:graphicData uri="http://schemas.openxmlformats.org/drawingml/2006/table">
            <a:tbl>
              <a:tblPr firstRow="1" bandRow="1">
                <a:tableStyleId>{5C22544A-7EE6-4342-B048-85BDC9FD1C3A}</a:tableStyleId>
              </a:tblPr>
              <a:tblGrid>
                <a:gridCol w="398780"/>
                <a:gridCol w="402590"/>
              </a:tblGrid>
              <a:tr h="530860">
                <a:tc>
                  <a:txBody>
                    <a:bodyPr/>
                    <a:lstStyle/>
                    <a:p>
                      <a:endParaRPr lang="en-US" sz="1865" dirty="0"/>
                    </a:p>
                  </a:txBody>
                  <a:tcPr marL="121920" marR="121920" marT="60960" marB="60960">
                    <a:solidFill>
                      <a:schemeClr val="tx1">
                        <a:lumMod val="75000"/>
                        <a:lumOff val="25000"/>
                      </a:schemeClr>
                    </a:solidFill>
                  </a:tcPr>
                </a:tc>
                <a:tc>
                  <a:txBody>
                    <a:bodyPr/>
                    <a:lstStyle/>
                    <a:p>
                      <a:endParaRPr lang="en-US" sz="1865" dirty="0"/>
                    </a:p>
                  </a:txBody>
                  <a:tcPr marL="121920" marR="121920" marT="60960" marB="60960">
                    <a:solidFill>
                      <a:schemeClr val="tx1">
                        <a:lumMod val="75000"/>
                        <a:lumOff val="25000"/>
                      </a:schemeClr>
                    </a:solidFill>
                  </a:tcPr>
                </a:tc>
              </a:tr>
              <a:tr h="1981200">
                <a:tc rowSpan="3">
                  <a:txBody>
                    <a:bodyPr/>
                    <a:lstStyle/>
                    <a:p>
                      <a:pPr algn="ctr"/>
                      <a:r>
                        <a:rPr lang="en-US" sz="1865" b="1" dirty="0">
                          <a:solidFill>
                            <a:schemeClr val="bg1"/>
                          </a:solidFill>
                        </a:rPr>
                        <a:t>Products</a:t>
                      </a:r>
                      <a:endParaRPr lang="en-US" sz="1865" b="1" dirty="0">
                        <a:solidFill>
                          <a:schemeClr val="bg1"/>
                        </a:solidFill>
                      </a:endParaRPr>
                    </a:p>
                  </a:txBody>
                  <a:tcPr marL="121920" marR="121920" marT="60960" marB="60960" vert="vert270" anchor="ctr">
                    <a:solidFill>
                      <a:schemeClr val="accent3">
                        <a:lumMod val="75000"/>
                      </a:schemeClr>
                    </a:solidFill>
                  </a:tcPr>
                </a:tc>
                <a:tc>
                  <a:txBody>
                    <a:bodyPr/>
                    <a:lstStyle/>
                    <a:p>
                      <a:pPr algn="ctr"/>
                      <a:r>
                        <a:rPr lang="en-US" sz="1600" b="1" i="1" dirty="0">
                          <a:solidFill>
                            <a:schemeClr val="bg1"/>
                          </a:solidFill>
                        </a:rPr>
                        <a:t>Sales channels</a:t>
                      </a:r>
                      <a:endParaRPr lang="en-US" sz="1600" b="1" i="1" dirty="0">
                        <a:solidFill>
                          <a:schemeClr val="bg1"/>
                        </a:solidFill>
                      </a:endParaRPr>
                    </a:p>
                  </a:txBody>
                  <a:tcPr marL="121920" marR="121920" marT="60960" marB="60960" vert="vert270" anchor="ctr">
                    <a:solidFill>
                      <a:schemeClr val="bg1">
                        <a:lumMod val="50000"/>
                      </a:schemeClr>
                    </a:solidFill>
                  </a:tcPr>
                </a:tc>
              </a:tr>
              <a:tr h="1981200">
                <a:tc vMerge="1">
                  <a:tcPr vert="vert270"/>
                </a:tc>
                <a:tc>
                  <a:txBody>
                    <a:bodyPr/>
                    <a:lstStyle/>
                    <a:p>
                      <a:pPr algn="ctr"/>
                      <a:r>
                        <a:rPr lang="en-US" sz="1600" b="1" i="1" dirty="0">
                          <a:solidFill>
                            <a:schemeClr val="bg1"/>
                          </a:solidFill>
                        </a:rPr>
                        <a:t>Technology</a:t>
                      </a:r>
                      <a:endParaRPr lang="en-US" sz="1600" b="1" i="1" dirty="0">
                        <a:solidFill>
                          <a:schemeClr val="bg1"/>
                        </a:solidFill>
                      </a:endParaRPr>
                    </a:p>
                  </a:txBody>
                  <a:tcPr marL="121920" marR="121920" marT="60960" marB="60960" vert="vert270" anchor="ctr">
                    <a:solidFill>
                      <a:schemeClr val="bg1">
                        <a:lumMod val="65000"/>
                      </a:schemeClr>
                    </a:solidFill>
                  </a:tcPr>
                </a:tc>
              </a:tr>
              <a:tr h="1981200">
                <a:tc vMerge="1">
                  <a:tcPr vert="vert270"/>
                </a:tc>
                <a:tc>
                  <a:txBody>
                    <a:bodyPr/>
                    <a:lstStyle/>
                    <a:p>
                      <a:pPr algn="ctr"/>
                      <a:r>
                        <a:rPr lang="en-US" sz="1600" b="1" i="1" dirty="0">
                          <a:solidFill>
                            <a:schemeClr val="bg1"/>
                          </a:solidFill>
                        </a:rPr>
                        <a:t>Services</a:t>
                      </a:r>
                      <a:endParaRPr lang="en-US" sz="1600" b="1" i="1" dirty="0">
                        <a:solidFill>
                          <a:schemeClr val="bg1"/>
                        </a:solidFill>
                      </a:endParaRPr>
                    </a:p>
                  </a:txBody>
                  <a:tcPr marL="121920" marR="121920" marT="60960" marB="60960" vert="vert270" anchor="ctr">
                    <a:solidFill>
                      <a:schemeClr val="bg1">
                        <a:lumMod val="50000"/>
                      </a:schemeClr>
                    </a:solidFill>
                  </a:tcPr>
                </a:tc>
              </a:tr>
            </a:tbl>
          </a:graphicData>
        </a:graphic>
      </p:graphicFrame>
      <p:cxnSp>
        <p:nvCxnSpPr>
          <p:cNvPr id="7" name="Straight Connector 6"/>
          <p:cNvCxnSpPr/>
          <p:nvPr/>
        </p:nvCxnSpPr>
        <p:spPr>
          <a:xfrm>
            <a:off x="1727200" y="2514600"/>
            <a:ext cx="9245600" cy="0"/>
          </a:xfrm>
          <a:prstGeom prst="line">
            <a:avLst/>
          </a:prstGeom>
          <a:ln>
            <a:solidFill>
              <a:schemeClr val="bg1">
                <a:lumMod val="85000"/>
              </a:schemeClr>
            </a:solidFill>
          </a:ln>
        </p:spPr>
        <p:style>
          <a:lnRef idx="1">
            <a:schemeClr val="dk1"/>
          </a:lnRef>
          <a:fillRef idx="0">
            <a:schemeClr val="dk1"/>
          </a:fillRef>
          <a:effectRef idx="0">
            <a:schemeClr val="dk1"/>
          </a:effectRef>
          <a:fontRef idx="minor">
            <a:schemeClr val="tx1"/>
          </a:fontRef>
        </p:style>
      </p:cxnSp>
      <p:cxnSp>
        <p:nvCxnSpPr>
          <p:cNvPr id="11" name="Straight Connector 10"/>
          <p:cNvCxnSpPr/>
          <p:nvPr/>
        </p:nvCxnSpPr>
        <p:spPr>
          <a:xfrm>
            <a:off x="1727200" y="6537631"/>
            <a:ext cx="9397001" cy="0"/>
          </a:xfrm>
          <a:prstGeom prst="line">
            <a:avLst/>
          </a:prstGeom>
          <a:ln>
            <a:solidFill>
              <a:schemeClr val="bg1">
                <a:lumMod val="85000"/>
              </a:schemeClr>
            </a:solidFill>
          </a:ln>
        </p:spPr>
        <p:style>
          <a:lnRef idx="1">
            <a:schemeClr val="dk1"/>
          </a:lnRef>
          <a:fillRef idx="0">
            <a:schemeClr val="dk1"/>
          </a:fillRef>
          <a:effectRef idx="0">
            <a:schemeClr val="dk1"/>
          </a:effectRef>
          <a:fontRef idx="minor">
            <a:schemeClr val="tx1"/>
          </a:fontRef>
        </p:style>
      </p:cxnSp>
      <p:sp>
        <p:nvSpPr>
          <p:cNvPr id="18" name="Flowchart: Process 17"/>
          <p:cNvSpPr/>
          <p:nvPr/>
        </p:nvSpPr>
        <p:spPr>
          <a:xfrm>
            <a:off x="6095365" y="2019935"/>
            <a:ext cx="4028440" cy="436245"/>
          </a:xfrm>
          <a:prstGeom prst="flowChartProcess">
            <a:avLst/>
          </a:prstGeom>
          <a:ln w="38100">
            <a:solidFill>
              <a:srgbClr val="ED7D31"/>
            </a:solidFill>
          </a:ln>
        </p:spPr>
        <p:style>
          <a:lnRef idx="2">
            <a:schemeClr val="dk1"/>
          </a:lnRef>
          <a:fillRef idx="1">
            <a:schemeClr val="lt1"/>
          </a:fillRef>
          <a:effectRef idx="0">
            <a:schemeClr val="dk1"/>
          </a:effectRef>
          <a:fontRef idx="minor">
            <a:schemeClr val="dk1"/>
          </a:fontRef>
        </p:style>
        <p:txBody>
          <a:bodyPr rtlCol="0" anchor="ctr"/>
          <a:lstStyle/>
          <a:p>
            <a:pPr algn="l"/>
            <a:r>
              <a:rPr lang="en-US" sz="1600" dirty="0"/>
              <a:t>App UI/UX testing &amp; bugs fixing </a:t>
            </a:r>
            <a:endParaRPr lang="en-US" sz="1600" dirty="0"/>
          </a:p>
        </p:txBody>
      </p:sp>
      <p:sp>
        <p:nvSpPr>
          <p:cNvPr id="20" name="Flowchart: Process 19"/>
          <p:cNvSpPr/>
          <p:nvPr/>
        </p:nvSpPr>
        <p:spPr>
          <a:xfrm>
            <a:off x="1851025" y="1123315"/>
            <a:ext cx="2549525" cy="365125"/>
          </a:xfrm>
          <a:prstGeom prst="flowChartProcess">
            <a:avLst/>
          </a:prstGeom>
          <a:ln w="38100">
            <a:solidFill>
              <a:srgbClr val="ED7D31"/>
            </a:solidFill>
          </a:ln>
        </p:spPr>
        <p:style>
          <a:lnRef idx="2">
            <a:schemeClr val="dk1"/>
          </a:lnRef>
          <a:fillRef idx="1">
            <a:schemeClr val="lt1"/>
          </a:fillRef>
          <a:effectRef idx="0">
            <a:schemeClr val="dk1"/>
          </a:effectRef>
          <a:fontRef idx="minor">
            <a:schemeClr val="dk1"/>
          </a:fontRef>
        </p:style>
        <p:txBody>
          <a:bodyPr rtlCol="0" anchor="ctr"/>
          <a:lstStyle/>
          <a:p>
            <a:pPr algn="l"/>
            <a:r>
              <a:rPr lang="en-US" sz="1600" dirty="0"/>
              <a:t>Application developing</a:t>
            </a:r>
            <a:endParaRPr lang="en-US" sz="1600" dirty="0"/>
          </a:p>
        </p:txBody>
      </p:sp>
      <p:sp>
        <p:nvSpPr>
          <p:cNvPr id="32" name="Flowchart: Process 31"/>
          <p:cNvSpPr/>
          <p:nvPr/>
        </p:nvSpPr>
        <p:spPr>
          <a:xfrm>
            <a:off x="8888730" y="5724525"/>
            <a:ext cx="3188970" cy="400050"/>
          </a:xfrm>
          <a:prstGeom prst="flowChartProcess">
            <a:avLst/>
          </a:prstGeom>
          <a:ln w="38100">
            <a:solidFill>
              <a:srgbClr val="4472C4"/>
            </a:solidFill>
          </a:ln>
        </p:spPr>
        <p:style>
          <a:lnRef idx="2">
            <a:schemeClr val="dk1"/>
          </a:lnRef>
          <a:fillRef idx="1">
            <a:schemeClr val="lt1"/>
          </a:fillRef>
          <a:effectRef idx="0">
            <a:schemeClr val="dk1"/>
          </a:effectRef>
          <a:fontRef idx="minor">
            <a:schemeClr val="dk1"/>
          </a:fontRef>
        </p:style>
        <p:txBody>
          <a:bodyPr rtlCol="0" anchor="ctr"/>
          <a:lstStyle/>
          <a:p>
            <a:pPr algn="l"/>
            <a:r>
              <a:rPr lang="en-US" sz="1600" dirty="0"/>
              <a:t>Incorporating logitics services</a:t>
            </a:r>
            <a:endParaRPr lang="en-US" sz="1600" dirty="0"/>
          </a:p>
        </p:txBody>
      </p:sp>
      <p:sp>
        <p:nvSpPr>
          <p:cNvPr id="33" name="Flowchart: Process 32"/>
          <p:cNvSpPr/>
          <p:nvPr/>
        </p:nvSpPr>
        <p:spPr>
          <a:xfrm>
            <a:off x="8888730" y="3883025"/>
            <a:ext cx="3133090" cy="414655"/>
          </a:xfrm>
          <a:prstGeom prst="flowChartProcess">
            <a:avLst/>
          </a:prstGeom>
          <a:ln w="38100">
            <a:solidFill>
              <a:schemeClr val="accent3"/>
            </a:solidFill>
          </a:ln>
        </p:spPr>
        <p:style>
          <a:lnRef idx="2">
            <a:schemeClr val="dk1"/>
          </a:lnRef>
          <a:fillRef idx="1">
            <a:schemeClr val="lt1"/>
          </a:fillRef>
          <a:effectRef idx="0">
            <a:schemeClr val="dk1"/>
          </a:effectRef>
          <a:fontRef idx="minor">
            <a:schemeClr val="dk1"/>
          </a:fontRef>
        </p:style>
        <p:txBody>
          <a:bodyPr rtlCol="0" anchor="ctr"/>
          <a:lstStyle/>
          <a:p>
            <a:pPr algn="l"/>
            <a:r>
              <a:rPr lang="en-US" sz="1600" dirty="0"/>
              <a:t>Printing technology adopting</a:t>
            </a:r>
            <a:endParaRPr lang="en-US" sz="1600" dirty="0"/>
          </a:p>
        </p:txBody>
      </p:sp>
      <p:cxnSp>
        <p:nvCxnSpPr>
          <p:cNvPr id="21" name="Straight Connector 20"/>
          <p:cNvCxnSpPr/>
          <p:nvPr/>
        </p:nvCxnSpPr>
        <p:spPr>
          <a:xfrm>
            <a:off x="1727200" y="4546600"/>
            <a:ext cx="9245600" cy="0"/>
          </a:xfrm>
          <a:prstGeom prst="line">
            <a:avLst/>
          </a:prstGeom>
          <a:ln>
            <a:solidFill>
              <a:schemeClr val="bg1">
                <a:lumMod val="85000"/>
              </a:schemeClr>
            </a:solidFill>
          </a:ln>
        </p:spPr>
        <p:style>
          <a:lnRef idx="1">
            <a:schemeClr val="dk1"/>
          </a:lnRef>
          <a:fillRef idx="0">
            <a:schemeClr val="dk1"/>
          </a:fillRef>
          <a:effectRef idx="0">
            <a:schemeClr val="dk1"/>
          </a:effectRef>
          <a:fontRef idx="minor">
            <a:schemeClr val="tx1"/>
          </a:fontRef>
        </p:style>
      </p:cxnSp>
      <p:sp>
        <p:nvSpPr>
          <p:cNvPr id="3" name="Flowchart: Process 2"/>
          <p:cNvSpPr/>
          <p:nvPr/>
        </p:nvSpPr>
        <p:spPr>
          <a:xfrm>
            <a:off x="1851025" y="659130"/>
            <a:ext cx="2988945" cy="378460"/>
          </a:xfrm>
          <a:prstGeom prst="flowChartProcess">
            <a:avLst/>
          </a:prstGeom>
          <a:ln w="38100">
            <a:solidFill>
              <a:schemeClr val="accent2"/>
            </a:solidFill>
          </a:ln>
        </p:spPr>
        <p:style>
          <a:lnRef idx="2">
            <a:schemeClr val="dk1"/>
          </a:lnRef>
          <a:fillRef idx="1">
            <a:schemeClr val="lt1"/>
          </a:fillRef>
          <a:effectRef idx="0">
            <a:schemeClr val="dk1"/>
          </a:effectRef>
          <a:fontRef idx="minor">
            <a:schemeClr val="dk1"/>
          </a:fontRef>
        </p:style>
        <p:txBody>
          <a:bodyPr rtlCol="0" anchor="ctr"/>
          <a:p>
            <a:pPr algn="l"/>
            <a:r>
              <a:rPr lang="en-US" sz="1600" dirty="0"/>
              <a:t>Website UI/UX optimizing</a:t>
            </a:r>
            <a:endParaRPr lang="en-US" sz="1600" dirty="0"/>
          </a:p>
        </p:txBody>
      </p:sp>
      <p:sp>
        <p:nvSpPr>
          <p:cNvPr id="4" name="Flowchart: Process 3"/>
          <p:cNvSpPr/>
          <p:nvPr/>
        </p:nvSpPr>
        <p:spPr>
          <a:xfrm>
            <a:off x="1851025" y="4772660"/>
            <a:ext cx="3073400" cy="455295"/>
          </a:xfrm>
          <a:prstGeom prst="flowChartProcess">
            <a:avLst/>
          </a:prstGeom>
          <a:ln w="38100">
            <a:solidFill>
              <a:schemeClr val="accent1"/>
            </a:solidFill>
          </a:ln>
        </p:spPr>
        <p:style>
          <a:lnRef idx="2">
            <a:schemeClr val="dk1"/>
          </a:lnRef>
          <a:fillRef idx="1">
            <a:schemeClr val="lt1"/>
          </a:fillRef>
          <a:effectRef idx="0">
            <a:schemeClr val="dk1"/>
          </a:effectRef>
          <a:fontRef idx="minor">
            <a:schemeClr val="dk1"/>
          </a:fontRef>
        </p:style>
        <p:txBody>
          <a:bodyPr rtlCol="0" anchor="ctr"/>
          <a:p>
            <a:pPr algn="l"/>
            <a:r>
              <a:rPr lang="en-US" sz="1600" dirty="0"/>
              <a:t>Guarantee policy enhancement</a:t>
            </a:r>
            <a:endParaRPr lang="en-US" sz="1600" dirty="0"/>
          </a:p>
        </p:txBody>
      </p:sp>
      <p:sp>
        <p:nvSpPr>
          <p:cNvPr id="2" name="Flowchart: Process 1"/>
          <p:cNvSpPr/>
          <p:nvPr/>
        </p:nvSpPr>
        <p:spPr>
          <a:xfrm>
            <a:off x="4400550" y="1574800"/>
            <a:ext cx="1694815" cy="365125"/>
          </a:xfrm>
          <a:prstGeom prst="flowChartProcess">
            <a:avLst/>
          </a:prstGeom>
          <a:ln w="38100">
            <a:solidFill>
              <a:srgbClr val="ED7D31"/>
            </a:solidFill>
          </a:ln>
        </p:spPr>
        <p:style>
          <a:lnRef idx="2">
            <a:schemeClr val="dk1"/>
          </a:lnRef>
          <a:fillRef idx="1">
            <a:schemeClr val="lt1"/>
          </a:fillRef>
          <a:effectRef idx="0">
            <a:schemeClr val="dk1"/>
          </a:effectRef>
          <a:fontRef idx="minor">
            <a:schemeClr val="dk1"/>
          </a:fontRef>
        </p:style>
        <p:txBody>
          <a:bodyPr rtlCol="0" anchor="ctr"/>
          <a:p>
            <a:pPr algn="l"/>
            <a:r>
              <a:rPr lang="en-US" sz="1600" dirty="0"/>
              <a:t>App soft launch</a:t>
            </a:r>
            <a:endParaRPr lang="en-US" sz="1600" dirty="0"/>
          </a:p>
        </p:txBody>
      </p:sp>
      <p:sp>
        <p:nvSpPr>
          <p:cNvPr id="8" name="Flowchart: Process 7"/>
          <p:cNvSpPr/>
          <p:nvPr/>
        </p:nvSpPr>
        <p:spPr>
          <a:xfrm>
            <a:off x="6313805" y="2755265"/>
            <a:ext cx="3734435" cy="414655"/>
          </a:xfrm>
          <a:prstGeom prst="flowChartProcess">
            <a:avLst/>
          </a:prstGeom>
          <a:ln w="38100">
            <a:solidFill>
              <a:schemeClr val="accent3"/>
            </a:solidFill>
          </a:ln>
        </p:spPr>
        <p:style>
          <a:lnRef idx="2">
            <a:schemeClr val="dk1"/>
          </a:lnRef>
          <a:fillRef idx="1">
            <a:schemeClr val="lt1"/>
          </a:fillRef>
          <a:effectRef idx="0">
            <a:schemeClr val="dk1"/>
          </a:effectRef>
          <a:fontRef idx="minor">
            <a:schemeClr val="dk1"/>
          </a:fontRef>
        </p:style>
        <p:txBody>
          <a:bodyPr rtlCol="0" anchor="ctr"/>
          <a:p>
            <a:pPr algn="l"/>
            <a:r>
              <a:rPr lang="en-US" sz="1600" dirty="0"/>
              <a:t>Rewarding points accumulating system </a:t>
            </a:r>
            <a:endParaRPr lang="en-US" sz="1600" dirty="0"/>
          </a:p>
        </p:txBody>
      </p:sp>
      <p:sp>
        <p:nvSpPr>
          <p:cNvPr id="9" name="Flowchart: Process 8"/>
          <p:cNvSpPr/>
          <p:nvPr/>
        </p:nvSpPr>
        <p:spPr>
          <a:xfrm>
            <a:off x="8157210" y="3321685"/>
            <a:ext cx="3864610" cy="414655"/>
          </a:xfrm>
          <a:prstGeom prst="flowChartProcess">
            <a:avLst/>
          </a:prstGeom>
          <a:ln w="38100">
            <a:solidFill>
              <a:schemeClr val="accent3"/>
            </a:solidFill>
          </a:ln>
        </p:spPr>
        <p:style>
          <a:lnRef idx="2">
            <a:schemeClr val="dk1"/>
          </a:lnRef>
          <a:fillRef idx="1">
            <a:schemeClr val="lt1"/>
          </a:fillRef>
          <a:effectRef idx="0">
            <a:schemeClr val="dk1"/>
          </a:effectRef>
          <a:fontRef idx="minor">
            <a:schemeClr val="dk1"/>
          </a:fontRef>
        </p:style>
        <p:txBody>
          <a:bodyPr rtlCol="0" anchor="ctr"/>
          <a:p>
            <a:pPr algn="l"/>
            <a:r>
              <a:rPr lang="en-US" sz="1600" dirty="0"/>
              <a:t>AI design tool incorporating </a:t>
            </a:r>
            <a:endParaRPr lang="en-US" sz="1600" dirty="0"/>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371475" y="304801"/>
            <a:ext cx="11458575" cy="6286500"/>
            <a:chOff x="-2609147" y="-1363451"/>
            <a:chExt cx="8579152" cy="3130510"/>
          </a:xfrm>
        </p:grpSpPr>
        <p:cxnSp>
          <p:nvCxnSpPr>
            <p:cNvPr id="12" name="直接连接符 11"/>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3" name="直接连接符 12"/>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14" name="直接连接符 13"/>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5" name="直接连接符 14"/>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aphicFrame>
        <p:nvGraphicFramePr>
          <p:cNvPr id="7" name="Content Placeholder 6"/>
          <p:cNvGraphicFramePr>
            <a:graphicFrameLocks noGrp="1"/>
          </p:cNvGraphicFramePr>
          <p:nvPr>
            <p:ph idx="1"/>
            <p:custDataLst>
              <p:tags r:id="rId2"/>
            </p:custDataLst>
          </p:nvPr>
        </p:nvGraphicFramePr>
        <p:xfrm>
          <a:off x="1004570" y="963930"/>
          <a:ext cx="9523730" cy="5081905"/>
        </p:xfrm>
        <a:graphic>
          <a:graphicData uri="http://schemas.openxmlformats.org/drawingml/2006/table">
            <a:tbl>
              <a:tblPr firstRow="1" bandRow="1">
                <a:tableStyleId>{5940675A-B579-460E-94D1-54222C63F5DA}</a:tableStyleId>
              </a:tblPr>
              <a:tblGrid>
                <a:gridCol w="672465"/>
                <a:gridCol w="8075930"/>
                <a:gridCol w="775335"/>
              </a:tblGrid>
              <a:tr h="517525">
                <a:tc gridSpan="2">
                  <a:txBody>
                    <a:bodyPr/>
                    <a:p>
                      <a:r>
                        <a:rPr lang="en-US" sz="1200" b="1" dirty="0">
                          <a:solidFill>
                            <a:schemeClr val="bg1"/>
                          </a:solidFill>
                        </a:rPr>
                        <a:t>OKRs for Q2-2026</a:t>
                      </a:r>
                      <a:endParaRPr lang="vi-VN" altLang="en-US" sz="1200" b="1" dirty="0">
                        <a:solidFill>
                          <a:schemeClr val="bg1"/>
                        </a:solidFill>
                      </a:endParaRPr>
                    </a:p>
                  </a:txBody>
                  <a:tcPr>
                    <a:solidFill>
                      <a:schemeClr val="accent3"/>
                    </a:solidFill>
                  </a:tcPr>
                </a:tc>
                <a:tc hMerge="1">
                  <a:tcPr/>
                </a:tc>
                <a:tc>
                  <a:txBody>
                    <a:bodyPr/>
                    <a:p>
                      <a:r>
                        <a:rPr lang="en-US" sz="1200" b="1" dirty="0">
                          <a:solidFill>
                            <a:schemeClr val="bg1"/>
                          </a:solidFill>
                        </a:rPr>
                        <a:t>Score</a:t>
                      </a:r>
                      <a:endParaRPr lang="en-US" sz="1200" b="1" dirty="0">
                        <a:solidFill>
                          <a:schemeClr val="bg1"/>
                        </a:solidFill>
                      </a:endParaRPr>
                    </a:p>
                  </a:txBody>
                  <a:tcPr>
                    <a:solidFill>
                      <a:schemeClr val="accent3"/>
                    </a:solidFill>
                  </a:tcPr>
                </a:tc>
              </a:tr>
              <a:tr h="381000">
                <a:tc gridSpan="3">
                  <a:txBody>
                    <a:bodyPr/>
                    <a:p>
                      <a:r>
                        <a:rPr lang="en-US" sz="1200" b="1" dirty="0">
                          <a:solidFill>
                            <a:schemeClr val="bg1"/>
                          </a:solidFill>
                        </a:rPr>
                        <a:t>Objective 1:  </a:t>
                      </a:r>
                      <a:r>
                        <a:rPr lang="vi-VN" altLang="en-US" sz="1200" b="1" dirty="0">
                          <a:solidFill>
                            <a:schemeClr val="bg1"/>
                          </a:solidFill>
                        </a:rPr>
                        <a:t>Promoting our s</a:t>
                      </a:r>
                      <a:r>
                        <a:rPr lang="en-US" altLang="en-US" sz="1200" b="1" dirty="0">
                          <a:solidFill>
                            <a:schemeClr val="bg1"/>
                          </a:solidFill>
                        </a:rPr>
                        <a:t>erevices to larger audience </a:t>
                      </a:r>
                      <a:endParaRPr lang="en-US" altLang="en-US" sz="1200" b="1" dirty="0">
                        <a:solidFill>
                          <a:schemeClr val="bg1"/>
                        </a:solidFill>
                      </a:endParaRPr>
                    </a:p>
                  </a:txBody>
                  <a:tcPr>
                    <a:solidFill>
                      <a:schemeClr val="tx2"/>
                    </a:solidFill>
                  </a:tcPr>
                </a:tc>
                <a:tc hMerge="1">
                  <a:tcPr/>
                </a:tc>
                <a:tc hMerge="1">
                  <a:tcPr>
                    <a:solidFill>
                      <a:schemeClr val="tx2"/>
                    </a:solidFill>
                  </a:tcPr>
                </a:tc>
              </a:tr>
              <a:tr h="381000">
                <a:tc rowSpan="3">
                  <a:txBody>
                    <a:bodyPr/>
                    <a:p>
                      <a:pPr algn="ctr"/>
                      <a:r>
                        <a:rPr lang="en-US" sz="1200" b="1" dirty="0">
                          <a:solidFill>
                            <a:schemeClr val="bg1"/>
                          </a:solidFill>
                        </a:rPr>
                        <a:t>Key results</a:t>
                      </a:r>
                      <a:endParaRPr lang="en-US" sz="1200" b="1" dirty="0">
                        <a:solidFill>
                          <a:schemeClr val="bg1"/>
                        </a:solidFill>
                      </a:endParaRPr>
                    </a:p>
                  </a:txBody>
                  <a:tcPr vert="vert270" anchor="ctr">
                    <a:solidFill>
                      <a:schemeClr val="accent1"/>
                    </a:solidFill>
                  </a:tcPr>
                </a:tc>
                <a:tc>
                  <a:txBody>
                    <a:bodyPr/>
                    <a:p>
                      <a:r>
                        <a:rPr lang="en-US" sz="1200" dirty="0"/>
                        <a:t>Key result #1 Achieving approximately 100,000 visits on website </a:t>
                      </a:r>
                      <a:endParaRPr lang="en-US" sz="1200" dirty="0"/>
                    </a:p>
                  </a:txBody>
                  <a:tcPr>
                    <a:solidFill>
                      <a:schemeClr val="bg1"/>
                    </a:solidFill>
                  </a:tcPr>
                </a:tc>
                <a:tc>
                  <a:txBody>
                    <a:bodyPr/>
                    <a:p>
                      <a:pPr algn="r"/>
                      <a:endParaRPr lang="en-US" sz="1200" dirty="0"/>
                    </a:p>
                  </a:txBody>
                  <a:tcPr>
                    <a:solidFill>
                      <a:schemeClr val="bg1"/>
                    </a:solidFill>
                  </a:tcPr>
                </a:tc>
              </a:tr>
              <a:tr h="379095">
                <a:tc vMerge="1">
                  <a:tcPr/>
                </a:tc>
                <a:tc>
                  <a:txBody>
                    <a:bodyPr/>
                    <a:p>
                      <a:r>
                        <a:rPr lang="en-US" sz="1200" dirty="0"/>
                        <a:t>Key result #2 Achieving around 5,000 new followers on social media</a:t>
                      </a:r>
                      <a:endParaRPr lang="en-US" sz="1200" dirty="0"/>
                    </a:p>
                  </a:txBody>
                  <a:tcPr>
                    <a:solidFill>
                      <a:schemeClr val="bg1"/>
                    </a:solidFill>
                  </a:tcPr>
                </a:tc>
                <a:tc>
                  <a:txBody>
                    <a:bodyPr/>
                    <a:p>
                      <a:pPr algn="r"/>
                      <a:endParaRPr lang="en-US" sz="1200" dirty="0"/>
                    </a:p>
                  </a:txBody>
                  <a:tcPr>
                    <a:solidFill>
                      <a:schemeClr val="bg1"/>
                    </a:solidFill>
                  </a:tcPr>
                </a:tc>
              </a:tr>
              <a:tr h="381000">
                <a:tc vMerge="1">
                  <a:tcPr/>
                </a:tc>
                <a:tc>
                  <a:txBody>
                    <a:bodyPr/>
                    <a:p>
                      <a:r>
                        <a:rPr lang="en-US" sz="1200" dirty="0"/>
                        <a:t>Key result #3 Generating 9,000 leads on website and 900 leads on social media (CVR~9%)</a:t>
                      </a:r>
                      <a:endParaRPr lang="en-US" sz="1200" dirty="0"/>
                    </a:p>
                  </a:txBody>
                  <a:tcPr>
                    <a:solidFill>
                      <a:schemeClr val="bg1"/>
                    </a:solidFill>
                  </a:tcPr>
                </a:tc>
                <a:tc>
                  <a:txBody>
                    <a:bodyPr/>
                    <a:p>
                      <a:pPr algn="r"/>
                      <a:endParaRPr lang="en-US" sz="1200" dirty="0"/>
                    </a:p>
                  </a:txBody>
                  <a:tcPr>
                    <a:solidFill>
                      <a:schemeClr val="bg1"/>
                    </a:solidFill>
                  </a:tcPr>
                </a:tc>
              </a:tr>
              <a:tr h="379730">
                <a:tc gridSpan="3">
                  <a:txBody>
                    <a:bodyPr/>
                    <a:p>
                      <a:r>
                        <a:rPr lang="en-US" sz="1200" b="1" dirty="0">
                          <a:solidFill>
                            <a:schemeClr val="bg1"/>
                          </a:solidFill>
                        </a:rPr>
                        <a:t>Objective 2: Leads generation</a:t>
                      </a:r>
                      <a:endParaRPr lang="en-US" sz="1200" b="1" dirty="0">
                        <a:solidFill>
                          <a:schemeClr val="bg1"/>
                        </a:solidFill>
                      </a:endParaRPr>
                    </a:p>
                  </a:txBody>
                  <a:tcPr>
                    <a:solidFill>
                      <a:schemeClr val="tx2"/>
                    </a:solidFill>
                  </a:tcPr>
                </a:tc>
                <a:tc hMerge="1">
                  <a:tcPr/>
                </a:tc>
                <a:tc hMerge="1">
                  <a:tcPr>
                    <a:solidFill>
                      <a:schemeClr val="tx2"/>
                    </a:solidFill>
                  </a:tcPr>
                </a:tc>
              </a:tr>
              <a:tr h="381000">
                <a:tc rowSpan="3">
                  <a:txBody>
                    <a:bodyPr/>
                    <a:p>
                      <a:pPr algn="ctr"/>
                      <a:r>
                        <a:rPr lang="en-US" sz="1200" b="1" dirty="0">
                          <a:solidFill>
                            <a:schemeClr val="bg1"/>
                          </a:solidFill>
                        </a:rPr>
                        <a:t>Key results</a:t>
                      </a:r>
                      <a:endParaRPr lang="en-US" sz="1200" b="1" dirty="0">
                        <a:solidFill>
                          <a:schemeClr val="bg1"/>
                        </a:solidFill>
                      </a:endParaRPr>
                    </a:p>
                  </a:txBody>
                  <a:tcPr vert="vert270" anchor="ctr">
                    <a:solidFill>
                      <a:schemeClr val="accent1"/>
                    </a:solidFill>
                  </a:tcPr>
                </a:tc>
                <a:tc>
                  <a:txBody>
                    <a:bodyPr/>
                    <a:p>
                      <a:r>
                        <a:rPr lang="en-US" sz="1200" dirty="0"/>
                        <a:t>Key result #1 Attracting 1,000+ in-store purchasing customers</a:t>
                      </a:r>
                      <a:endParaRPr lang="en-US" sz="1200" dirty="0"/>
                    </a:p>
                  </a:txBody>
                  <a:tcPr>
                    <a:solidFill>
                      <a:schemeClr val="bg1"/>
                    </a:solidFill>
                  </a:tcPr>
                </a:tc>
                <a:tc>
                  <a:txBody>
                    <a:bodyPr/>
                    <a:p>
                      <a:pPr algn="r"/>
                      <a:endParaRPr lang="en-US" sz="1200" dirty="0"/>
                    </a:p>
                  </a:txBody>
                  <a:tcPr>
                    <a:solidFill>
                      <a:schemeClr val="bg1"/>
                    </a:solidFill>
                  </a:tcPr>
                </a:tc>
              </a:tr>
              <a:tr h="380365">
                <a:tc vMerge="1">
                  <a:tcPr/>
                </a:tc>
                <a:tc>
                  <a:txBody>
                    <a:bodyPr/>
                    <a:p>
                      <a:r>
                        <a:rPr lang="en-US" sz="1200" dirty="0"/>
                        <a:t>Key result #2 Receiving aroound 900 orders via social media and website</a:t>
                      </a:r>
                      <a:endParaRPr lang="en-US" sz="1200" dirty="0"/>
                    </a:p>
                  </a:txBody>
                  <a:tcPr>
                    <a:solidFill>
                      <a:schemeClr val="bg1"/>
                    </a:solidFill>
                  </a:tcPr>
                </a:tc>
                <a:tc>
                  <a:txBody>
                    <a:bodyPr/>
                    <a:p>
                      <a:pPr algn="r"/>
                      <a:endParaRPr lang="en-US" sz="1200" dirty="0"/>
                    </a:p>
                  </a:txBody>
                  <a:tcPr>
                    <a:solidFill>
                      <a:schemeClr val="bg1"/>
                    </a:solidFill>
                  </a:tcPr>
                </a:tc>
              </a:tr>
              <a:tr h="379730">
                <a:tc vMerge="1">
                  <a:tcPr/>
                </a:tc>
                <a:tc>
                  <a:txBody>
                    <a:bodyPr/>
                    <a:p>
                      <a:r>
                        <a:rPr lang="en-US" sz="1200" dirty="0"/>
                        <a:t>Key result #3 Generating approximately $37,000 in revenue</a:t>
                      </a:r>
                      <a:endParaRPr lang="en-US" sz="1200" dirty="0"/>
                    </a:p>
                  </a:txBody>
                  <a:tcPr>
                    <a:solidFill>
                      <a:schemeClr val="bg1"/>
                    </a:solidFill>
                  </a:tcPr>
                </a:tc>
                <a:tc>
                  <a:txBody>
                    <a:bodyPr/>
                    <a:p>
                      <a:pPr algn="r"/>
                      <a:endParaRPr lang="en-US" sz="1200" dirty="0"/>
                    </a:p>
                  </a:txBody>
                  <a:tcPr>
                    <a:solidFill>
                      <a:schemeClr val="bg1"/>
                    </a:solidFill>
                  </a:tcPr>
                </a:tc>
              </a:tr>
              <a:tr h="380365">
                <a:tc gridSpan="3">
                  <a:txBody>
                    <a:bodyPr/>
                    <a:p>
                      <a:r>
                        <a:rPr lang="en-US" sz="1200" b="1" dirty="0">
                          <a:solidFill>
                            <a:schemeClr val="bg1"/>
                          </a:solidFill>
                        </a:rPr>
                        <a:t>Objective 3:  Customer satisfaction</a:t>
                      </a:r>
                      <a:endParaRPr lang="en-US" sz="1200" b="1" dirty="0">
                        <a:solidFill>
                          <a:schemeClr val="bg1"/>
                        </a:solidFill>
                      </a:endParaRPr>
                    </a:p>
                  </a:txBody>
                  <a:tcPr>
                    <a:solidFill>
                      <a:schemeClr val="tx2"/>
                    </a:solidFill>
                  </a:tcPr>
                </a:tc>
                <a:tc hMerge="1">
                  <a:tcPr/>
                </a:tc>
                <a:tc hMerge="1">
                  <a:tcPr>
                    <a:solidFill>
                      <a:schemeClr val="tx2"/>
                    </a:solidFill>
                  </a:tcPr>
                </a:tc>
              </a:tr>
              <a:tr h="381000">
                <a:tc rowSpan="3">
                  <a:txBody>
                    <a:bodyPr/>
                    <a:p>
                      <a:pPr algn="ctr"/>
                      <a:r>
                        <a:rPr lang="en-US" sz="1200" b="1" dirty="0">
                          <a:solidFill>
                            <a:schemeClr val="bg1"/>
                          </a:solidFill>
                        </a:rPr>
                        <a:t>Key results</a:t>
                      </a:r>
                      <a:endParaRPr lang="en-US" sz="1200" b="1" dirty="0">
                        <a:solidFill>
                          <a:schemeClr val="bg1"/>
                        </a:solidFill>
                      </a:endParaRPr>
                    </a:p>
                  </a:txBody>
                  <a:tcPr vert="vert270" anchor="ctr">
                    <a:solidFill>
                      <a:schemeClr val="accent1"/>
                    </a:solidFill>
                  </a:tcPr>
                </a:tc>
                <a:tc>
                  <a:txBody>
                    <a:bodyPr/>
                    <a:p>
                      <a:r>
                        <a:rPr lang="en-US" sz="1200" dirty="0"/>
                        <a:t>Key result #1 </a:t>
                      </a:r>
                      <a:r>
                        <a:rPr lang="en-US" sz="1200" dirty="0">
                          <a:sym typeface="+mn-ea"/>
                        </a:rPr>
                        <a:t>Receiving above 25% retention rate monthly</a:t>
                      </a:r>
                      <a:endParaRPr lang="en-US" sz="1200" dirty="0"/>
                    </a:p>
                  </a:txBody>
                  <a:tcPr>
                    <a:solidFill>
                      <a:schemeClr val="bg1"/>
                    </a:solidFill>
                  </a:tcPr>
                </a:tc>
                <a:tc>
                  <a:txBody>
                    <a:bodyPr/>
                    <a:p>
                      <a:pPr algn="r"/>
                      <a:endParaRPr lang="en-US" sz="1200" dirty="0"/>
                    </a:p>
                  </a:txBody>
                  <a:tcPr>
                    <a:solidFill>
                      <a:schemeClr val="bg1"/>
                    </a:solidFill>
                  </a:tcPr>
                </a:tc>
              </a:tr>
              <a:tr h="381000">
                <a:tc vMerge="1">
                  <a:tcPr/>
                </a:tc>
                <a:tc>
                  <a:txBody>
                    <a:bodyPr/>
                    <a:p>
                      <a:r>
                        <a:rPr lang="en-US" sz="1200" dirty="0"/>
                        <a:t>Key result #2 NPS &gt;40%</a:t>
                      </a:r>
                      <a:endParaRPr lang="en-US" sz="1200" dirty="0"/>
                    </a:p>
                  </a:txBody>
                  <a:tcPr>
                    <a:solidFill>
                      <a:schemeClr val="bg1"/>
                    </a:solidFill>
                  </a:tcPr>
                </a:tc>
                <a:tc>
                  <a:txBody>
                    <a:bodyPr/>
                    <a:p>
                      <a:pPr algn="r"/>
                      <a:endParaRPr lang="en-US" sz="1200" dirty="0"/>
                    </a:p>
                  </a:txBody>
                  <a:tcPr>
                    <a:solidFill>
                      <a:schemeClr val="bg1"/>
                    </a:solidFill>
                  </a:tcPr>
                </a:tc>
              </a:tr>
              <a:tr h="379095">
                <a:tc vMerge="1">
                  <a:tcPr/>
                </a:tc>
                <a:tc>
                  <a:txBody>
                    <a:bodyPr/>
                    <a:p>
                      <a:r>
                        <a:rPr lang="en-US" sz="1200" dirty="0"/>
                        <a:t>Key result #3 Achieving from 4.0/5 star review on Google Business profile</a:t>
                      </a:r>
                      <a:endParaRPr lang="en-US" sz="1200" dirty="0"/>
                    </a:p>
                  </a:txBody>
                  <a:tcPr>
                    <a:solidFill>
                      <a:schemeClr val="bg1"/>
                    </a:solidFill>
                  </a:tcPr>
                </a:tc>
                <a:tc>
                  <a:txBody>
                    <a:bodyPr/>
                    <a:p>
                      <a:pPr algn="r"/>
                      <a:endParaRPr lang="en-US" sz="1200" dirty="0"/>
                    </a:p>
                  </a:txBody>
                  <a:tcPr>
                    <a:solidFill>
                      <a:schemeClr val="bg1"/>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0" y="304801"/>
            <a:ext cx="11830050" cy="6553199"/>
            <a:chOff x="0" y="304801"/>
            <a:chExt cx="11830050" cy="6553199"/>
          </a:xfrm>
        </p:grpSpPr>
        <p:grpSp>
          <p:nvGrpSpPr>
            <p:cNvPr id="28" name="组合 27"/>
            <p:cNvGrpSpPr/>
            <p:nvPr/>
          </p:nvGrpSpPr>
          <p:grpSpPr>
            <a:xfrm>
              <a:off x="371475" y="304801"/>
              <a:ext cx="11458575" cy="6286500"/>
              <a:chOff x="-2609147" y="-1363451"/>
              <a:chExt cx="8579152" cy="3130510"/>
            </a:xfrm>
          </p:grpSpPr>
          <p:cxnSp>
            <p:nvCxnSpPr>
              <p:cNvPr id="30" name="直接连接符 29"/>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31" name="直接连接符 30"/>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32" name="直接连接符 31"/>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33" name="直接连接符 32"/>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9" name="图片 28"/>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0" y="2804807"/>
              <a:ext cx="1905000" cy="4053193"/>
            </a:xfrm>
            <a:prstGeom prst="rect">
              <a:avLst/>
            </a:prstGeom>
          </p:spPr>
        </p:pic>
      </p:grpSp>
      <p:sp>
        <p:nvSpPr>
          <p:cNvPr id="7" name="任意多边形 34"/>
          <p:cNvSpPr/>
          <p:nvPr>
            <p:custDataLst>
              <p:tags r:id="rId2"/>
            </p:custDataLst>
          </p:nvPr>
        </p:nvSpPr>
        <p:spPr>
          <a:xfrm>
            <a:off x="1841176" y="3252877"/>
            <a:ext cx="8509647" cy="2430399"/>
          </a:xfrm>
          <a:custGeom>
            <a:avLst/>
            <a:gdLst>
              <a:gd name="connsiteX0" fmla="*/ 0 w 7506788"/>
              <a:gd name="connsiteY0" fmla="*/ 2960914 h 2960914"/>
              <a:gd name="connsiteX1" fmla="*/ 1132114 w 7506788"/>
              <a:gd name="connsiteY1" fmla="*/ 2960914 h 2960914"/>
              <a:gd name="connsiteX2" fmla="*/ 1132114 w 7506788"/>
              <a:gd name="connsiteY2" fmla="*/ 2464526 h 2960914"/>
              <a:gd name="connsiteX3" fmla="*/ 2429691 w 7506788"/>
              <a:gd name="connsiteY3" fmla="*/ 2464526 h 2960914"/>
              <a:gd name="connsiteX4" fmla="*/ 2429691 w 7506788"/>
              <a:gd name="connsiteY4" fmla="*/ 1950720 h 2960914"/>
              <a:gd name="connsiteX5" fmla="*/ 3701143 w 7506788"/>
              <a:gd name="connsiteY5" fmla="*/ 1950720 h 2960914"/>
              <a:gd name="connsiteX6" fmla="*/ 3701143 w 7506788"/>
              <a:gd name="connsiteY6" fmla="*/ 1358537 h 2960914"/>
              <a:gd name="connsiteX7" fmla="*/ 5007428 w 7506788"/>
              <a:gd name="connsiteY7" fmla="*/ 1358537 h 2960914"/>
              <a:gd name="connsiteX8" fmla="*/ 5007428 w 7506788"/>
              <a:gd name="connsiteY8" fmla="*/ 670560 h 2960914"/>
              <a:gd name="connsiteX9" fmla="*/ 6226628 w 7506788"/>
              <a:gd name="connsiteY9" fmla="*/ 670560 h 2960914"/>
              <a:gd name="connsiteX10" fmla="*/ 6226628 w 7506788"/>
              <a:gd name="connsiteY10" fmla="*/ 0 h 2960914"/>
              <a:gd name="connsiteX11" fmla="*/ 7506788 w 7506788"/>
              <a:gd name="connsiteY11" fmla="*/ 0 h 2960914"/>
              <a:gd name="connsiteX0-1" fmla="*/ 0 w 7376159"/>
              <a:gd name="connsiteY0-2" fmla="*/ 2969623 h 2969623"/>
              <a:gd name="connsiteX1-3" fmla="*/ 1132114 w 7376159"/>
              <a:gd name="connsiteY1-4" fmla="*/ 2969623 h 2969623"/>
              <a:gd name="connsiteX2-5" fmla="*/ 1132114 w 7376159"/>
              <a:gd name="connsiteY2-6" fmla="*/ 2473235 h 2969623"/>
              <a:gd name="connsiteX3-7" fmla="*/ 2429691 w 7376159"/>
              <a:gd name="connsiteY3-8" fmla="*/ 2473235 h 2969623"/>
              <a:gd name="connsiteX4-9" fmla="*/ 2429691 w 7376159"/>
              <a:gd name="connsiteY4-10" fmla="*/ 1959429 h 2969623"/>
              <a:gd name="connsiteX5-11" fmla="*/ 3701143 w 7376159"/>
              <a:gd name="connsiteY5-12" fmla="*/ 1959429 h 2969623"/>
              <a:gd name="connsiteX6-13" fmla="*/ 3701143 w 7376159"/>
              <a:gd name="connsiteY6-14" fmla="*/ 1367246 h 2969623"/>
              <a:gd name="connsiteX7-15" fmla="*/ 5007428 w 7376159"/>
              <a:gd name="connsiteY7-16" fmla="*/ 1367246 h 2969623"/>
              <a:gd name="connsiteX8-17" fmla="*/ 5007428 w 7376159"/>
              <a:gd name="connsiteY8-18" fmla="*/ 679269 h 2969623"/>
              <a:gd name="connsiteX9-19" fmla="*/ 6226628 w 7376159"/>
              <a:gd name="connsiteY9-20" fmla="*/ 679269 h 2969623"/>
              <a:gd name="connsiteX10-21" fmla="*/ 6226628 w 7376159"/>
              <a:gd name="connsiteY10-22" fmla="*/ 8709 h 2969623"/>
              <a:gd name="connsiteX11-23" fmla="*/ 7376159 w 7376159"/>
              <a:gd name="connsiteY11-24" fmla="*/ 0 h 2969623"/>
              <a:gd name="connsiteX0-25" fmla="*/ 0 w 6244045"/>
              <a:gd name="connsiteY0-26" fmla="*/ 2969623 h 2969623"/>
              <a:gd name="connsiteX1-27" fmla="*/ 0 w 6244045"/>
              <a:gd name="connsiteY1-28" fmla="*/ 2473235 h 2969623"/>
              <a:gd name="connsiteX2-29" fmla="*/ 1297577 w 6244045"/>
              <a:gd name="connsiteY2-30" fmla="*/ 2473235 h 2969623"/>
              <a:gd name="connsiteX3-31" fmla="*/ 1297577 w 6244045"/>
              <a:gd name="connsiteY3-32" fmla="*/ 1959429 h 2969623"/>
              <a:gd name="connsiteX4-33" fmla="*/ 2569029 w 6244045"/>
              <a:gd name="connsiteY4-34" fmla="*/ 1959429 h 2969623"/>
              <a:gd name="connsiteX5-35" fmla="*/ 2569029 w 6244045"/>
              <a:gd name="connsiteY5-36" fmla="*/ 1367246 h 2969623"/>
              <a:gd name="connsiteX6-37" fmla="*/ 3875314 w 6244045"/>
              <a:gd name="connsiteY6-38" fmla="*/ 1367246 h 2969623"/>
              <a:gd name="connsiteX7-39" fmla="*/ 3875314 w 6244045"/>
              <a:gd name="connsiteY7-40" fmla="*/ 679269 h 2969623"/>
              <a:gd name="connsiteX8-41" fmla="*/ 5094514 w 6244045"/>
              <a:gd name="connsiteY8-42" fmla="*/ 679269 h 2969623"/>
              <a:gd name="connsiteX9-43" fmla="*/ 5094514 w 6244045"/>
              <a:gd name="connsiteY9-44" fmla="*/ 8709 h 2969623"/>
              <a:gd name="connsiteX10-45" fmla="*/ 6244045 w 6244045"/>
              <a:gd name="connsiteY10-46" fmla="*/ 0 h 2969623"/>
              <a:gd name="connsiteX0-47" fmla="*/ 0 w 6244045"/>
              <a:gd name="connsiteY0-48" fmla="*/ 2473235 h 2473235"/>
              <a:gd name="connsiteX1-49" fmla="*/ 1297577 w 6244045"/>
              <a:gd name="connsiteY1-50" fmla="*/ 2473235 h 2473235"/>
              <a:gd name="connsiteX2-51" fmla="*/ 1297577 w 6244045"/>
              <a:gd name="connsiteY2-52" fmla="*/ 1959429 h 2473235"/>
              <a:gd name="connsiteX3-53" fmla="*/ 2569029 w 6244045"/>
              <a:gd name="connsiteY3-54" fmla="*/ 1959429 h 2473235"/>
              <a:gd name="connsiteX4-55" fmla="*/ 2569029 w 6244045"/>
              <a:gd name="connsiteY4-56" fmla="*/ 1367246 h 2473235"/>
              <a:gd name="connsiteX5-57" fmla="*/ 3875314 w 6244045"/>
              <a:gd name="connsiteY5-58" fmla="*/ 1367246 h 2473235"/>
              <a:gd name="connsiteX6-59" fmla="*/ 3875314 w 6244045"/>
              <a:gd name="connsiteY6-60" fmla="*/ 679269 h 2473235"/>
              <a:gd name="connsiteX7-61" fmla="*/ 5094514 w 6244045"/>
              <a:gd name="connsiteY7-62" fmla="*/ 679269 h 2473235"/>
              <a:gd name="connsiteX8-63" fmla="*/ 5094514 w 6244045"/>
              <a:gd name="connsiteY8-64" fmla="*/ 8709 h 2473235"/>
              <a:gd name="connsiteX9-65" fmla="*/ 6244045 w 6244045"/>
              <a:gd name="connsiteY9-66" fmla="*/ 0 h 2473235"/>
              <a:gd name="connsiteX0-67" fmla="*/ 0 w 6075448"/>
              <a:gd name="connsiteY0-68" fmla="*/ 2473235 h 2473235"/>
              <a:gd name="connsiteX1-69" fmla="*/ 1128980 w 6075448"/>
              <a:gd name="connsiteY1-70" fmla="*/ 2473235 h 2473235"/>
              <a:gd name="connsiteX2-71" fmla="*/ 1128980 w 6075448"/>
              <a:gd name="connsiteY2-72" fmla="*/ 1959429 h 2473235"/>
              <a:gd name="connsiteX3-73" fmla="*/ 2400432 w 6075448"/>
              <a:gd name="connsiteY3-74" fmla="*/ 1959429 h 2473235"/>
              <a:gd name="connsiteX4-75" fmla="*/ 2400432 w 6075448"/>
              <a:gd name="connsiteY4-76" fmla="*/ 1367246 h 2473235"/>
              <a:gd name="connsiteX5-77" fmla="*/ 3706717 w 6075448"/>
              <a:gd name="connsiteY5-78" fmla="*/ 1367246 h 2473235"/>
              <a:gd name="connsiteX6-79" fmla="*/ 3706717 w 6075448"/>
              <a:gd name="connsiteY6-80" fmla="*/ 679269 h 2473235"/>
              <a:gd name="connsiteX7-81" fmla="*/ 4925917 w 6075448"/>
              <a:gd name="connsiteY7-82" fmla="*/ 679269 h 2473235"/>
              <a:gd name="connsiteX8-83" fmla="*/ 4925917 w 6075448"/>
              <a:gd name="connsiteY8-84" fmla="*/ 8709 h 2473235"/>
              <a:gd name="connsiteX9-85" fmla="*/ 6075448 w 6075448"/>
              <a:gd name="connsiteY9-86" fmla="*/ 0 h 2473235"/>
              <a:gd name="connsiteX0-87" fmla="*/ 0 w 4946468"/>
              <a:gd name="connsiteY0-88" fmla="*/ 2473235 h 2473235"/>
              <a:gd name="connsiteX1-89" fmla="*/ 0 w 4946468"/>
              <a:gd name="connsiteY1-90" fmla="*/ 1959429 h 2473235"/>
              <a:gd name="connsiteX2-91" fmla="*/ 1271452 w 4946468"/>
              <a:gd name="connsiteY2-92" fmla="*/ 1959429 h 2473235"/>
              <a:gd name="connsiteX3-93" fmla="*/ 1271452 w 4946468"/>
              <a:gd name="connsiteY3-94" fmla="*/ 1367246 h 2473235"/>
              <a:gd name="connsiteX4-95" fmla="*/ 2577737 w 4946468"/>
              <a:gd name="connsiteY4-96" fmla="*/ 1367246 h 2473235"/>
              <a:gd name="connsiteX5-97" fmla="*/ 2577737 w 4946468"/>
              <a:gd name="connsiteY5-98" fmla="*/ 679269 h 2473235"/>
              <a:gd name="connsiteX6-99" fmla="*/ 3796937 w 4946468"/>
              <a:gd name="connsiteY6-100" fmla="*/ 679269 h 2473235"/>
              <a:gd name="connsiteX7-101" fmla="*/ 3796937 w 4946468"/>
              <a:gd name="connsiteY7-102" fmla="*/ 8709 h 2473235"/>
              <a:gd name="connsiteX8-103" fmla="*/ 4946468 w 4946468"/>
              <a:gd name="connsiteY8-104" fmla="*/ 0 h 2473235"/>
              <a:gd name="connsiteX0-105" fmla="*/ 0 w 4946468"/>
              <a:gd name="connsiteY0-106" fmla="*/ 1959429 h 1959429"/>
              <a:gd name="connsiteX1-107" fmla="*/ 1271452 w 4946468"/>
              <a:gd name="connsiteY1-108" fmla="*/ 1959429 h 1959429"/>
              <a:gd name="connsiteX2-109" fmla="*/ 1271452 w 4946468"/>
              <a:gd name="connsiteY2-110" fmla="*/ 1367246 h 1959429"/>
              <a:gd name="connsiteX3-111" fmla="*/ 2577737 w 4946468"/>
              <a:gd name="connsiteY3-112" fmla="*/ 1367246 h 1959429"/>
              <a:gd name="connsiteX4-113" fmla="*/ 2577737 w 4946468"/>
              <a:gd name="connsiteY4-114" fmla="*/ 679269 h 1959429"/>
              <a:gd name="connsiteX5-115" fmla="*/ 3796937 w 4946468"/>
              <a:gd name="connsiteY5-116" fmla="*/ 679269 h 1959429"/>
              <a:gd name="connsiteX6-117" fmla="*/ 3796937 w 4946468"/>
              <a:gd name="connsiteY6-118" fmla="*/ 8709 h 1959429"/>
              <a:gd name="connsiteX7-119" fmla="*/ 4946468 w 4946468"/>
              <a:gd name="connsiteY7-120" fmla="*/ 0 h 1959429"/>
              <a:gd name="connsiteX0-121" fmla="*/ 0 w 3675016"/>
              <a:gd name="connsiteY0-122" fmla="*/ 1959429 h 1959429"/>
              <a:gd name="connsiteX1-123" fmla="*/ 0 w 3675016"/>
              <a:gd name="connsiteY1-124" fmla="*/ 1367246 h 1959429"/>
              <a:gd name="connsiteX2-125" fmla="*/ 1306285 w 3675016"/>
              <a:gd name="connsiteY2-126" fmla="*/ 1367246 h 1959429"/>
              <a:gd name="connsiteX3-127" fmla="*/ 1306285 w 3675016"/>
              <a:gd name="connsiteY3-128" fmla="*/ 679269 h 1959429"/>
              <a:gd name="connsiteX4-129" fmla="*/ 2525485 w 3675016"/>
              <a:gd name="connsiteY4-130" fmla="*/ 679269 h 1959429"/>
              <a:gd name="connsiteX5-131" fmla="*/ 2525485 w 3675016"/>
              <a:gd name="connsiteY5-132" fmla="*/ 8709 h 1959429"/>
              <a:gd name="connsiteX6-133" fmla="*/ 3675016 w 3675016"/>
              <a:gd name="connsiteY6-134" fmla="*/ 0 h 1959429"/>
              <a:gd name="connsiteX0-135" fmla="*/ 0 w 3675016"/>
              <a:gd name="connsiteY0-136" fmla="*/ 1367246 h 1367246"/>
              <a:gd name="connsiteX1-137" fmla="*/ 1306285 w 3675016"/>
              <a:gd name="connsiteY1-138" fmla="*/ 1367246 h 1367246"/>
              <a:gd name="connsiteX2-139" fmla="*/ 1306285 w 3675016"/>
              <a:gd name="connsiteY2-140" fmla="*/ 679269 h 1367246"/>
              <a:gd name="connsiteX3-141" fmla="*/ 2525485 w 3675016"/>
              <a:gd name="connsiteY3-142" fmla="*/ 679269 h 1367246"/>
              <a:gd name="connsiteX4-143" fmla="*/ 2525485 w 3675016"/>
              <a:gd name="connsiteY4-144" fmla="*/ 8709 h 1367246"/>
              <a:gd name="connsiteX5-145" fmla="*/ 3675016 w 3675016"/>
              <a:gd name="connsiteY5-146" fmla="*/ 0 h 1367246"/>
            </a:gdLst>
            <a:ahLst/>
            <a:cxnLst>
              <a:cxn ang="0">
                <a:pos x="connsiteX0-135" y="connsiteY0-136"/>
              </a:cxn>
              <a:cxn ang="0">
                <a:pos x="connsiteX1-137" y="connsiteY1-138"/>
              </a:cxn>
              <a:cxn ang="0">
                <a:pos x="connsiteX2-139" y="connsiteY2-140"/>
              </a:cxn>
              <a:cxn ang="0">
                <a:pos x="connsiteX3-141" y="connsiteY3-142"/>
              </a:cxn>
              <a:cxn ang="0">
                <a:pos x="connsiteX4-143" y="connsiteY4-144"/>
              </a:cxn>
              <a:cxn ang="0">
                <a:pos x="connsiteX5-145" y="connsiteY5-146"/>
              </a:cxn>
            </a:cxnLst>
            <a:rect l="l" t="t" r="r" b="b"/>
            <a:pathLst>
              <a:path w="3675016" h="1367246">
                <a:moveTo>
                  <a:pt x="0" y="1367246"/>
                </a:moveTo>
                <a:lnTo>
                  <a:pt x="1306285" y="1367246"/>
                </a:lnTo>
                <a:lnTo>
                  <a:pt x="1306285" y="679269"/>
                </a:lnTo>
                <a:lnTo>
                  <a:pt x="2525485" y="679269"/>
                </a:lnTo>
                <a:lnTo>
                  <a:pt x="2525485" y="8709"/>
                </a:lnTo>
                <a:lnTo>
                  <a:pt x="3675016" y="0"/>
                </a:lnTo>
              </a:path>
            </a:pathLst>
          </a:custGeom>
          <a:noFill/>
          <a:ln w="57150">
            <a:solidFill>
              <a:srgbClr val="202020"/>
            </a:solidFill>
          </a:ln>
        </p:spPr>
        <p:style>
          <a:lnRef idx="2">
            <a:srgbClr val="47B6E7">
              <a:shade val="50000"/>
            </a:srgbClr>
          </a:lnRef>
          <a:fillRef idx="1">
            <a:srgbClr val="47B6E7"/>
          </a:fillRef>
          <a:effectRef idx="0">
            <a:srgbClr val="47B6E7"/>
          </a:effectRef>
          <a:fontRef idx="minor">
            <a:srgbClr val="FFFFFF"/>
          </a:fontRef>
        </p:style>
        <p:txBody>
          <a:bodyPr rtlCol="0" anchor="ctr">
            <a:normAutofit/>
          </a:bodyPr>
          <a:lstStyle/>
          <a:p>
            <a:pPr algn="ctr"/>
            <a:endParaRPr lang="zh-CN" altLang="en-US">
              <a:cs typeface="+mn-ea"/>
              <a:sym typeface="+mn-lt"/>
            </a:endParaRPr>
          </a:p>
        </p:txBody>
      </p:sp>
      <p:grpSp>
        <p:nvGrpSpPr>
          <p:cNvPr id="9" name="组合 8"/>
          <p:cNvGrpSpPr/>
          <p:nvPr/>
        </p:nvGrpSpPr>
        <p:grpSpPr>
          <a:xfrm>
            <a:off x="1841176" y="3393778"/>
            <a:ext cx="3085346" cy="2299371"/>
            <a:chOff x="615405" y="2741018"/>
            <a:chExt cx="3085346" cy="2014681"/>
          </a:xfrm>
        </p:grpSpPr>
        <p:sp>
          <p:nvSpPr>
            <p:cNvPr id="11" name="文本框 9"/>
            <p:cNvSpPr txBox="1"/>
            <p:nvPr/>
          </p:nvSpPr>
          <p:spPr>
            <a:xfrm>
              <a:off x="634455" y="2741018"/>
              <a:ext cx="2699641" cy="403375"/>
            </a:xfrm>
            <a:prstGeom prst="rect">
              <a:avLst/>
            </a:prstGeom>
            <a:solidFill>
              <a:schemeClr val="accent1">
                <a:lumMod val="60000"/>
                <a:lumOff val="40000"/>
              </a:schemeClr>
            </a:solid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r>
                <a:rPr lang="en-US" altLang="zh-CN">
                  <a:solidFill>
                    <a:schemeClr val="bg1"/>
                  </a:solidFill>
                  <a:latin typeface="+mn-lt"/>
                  <a:ea typeface="+mn-ea"/>
                  <a:cs typeface="+mn-ea"/>
                  <a:sym typeface="+mn-lt"/>
                </a:rPr>
                <a:t>PRIORITY III</a:t>
              </a:r>
              <a:endParaRPr lang="en-US" altLang="zh-CN" dirty="0">
                <a:solidFill>
                  <a:schemeClr val="bg1"/>
                </a:solidFill>
                <a:latin typeface="+mn-lt"/>
                <a:ea typeface="+mn-ea"/>
                <a:cs typeface="+mn-ea"/>
                <a:sym typeface="+mn-lt"/>
              </a:endParaRPr>
            </a:p>
          </p:txBody>
        </p:sp>
        <p:sp>
          <p:nvSpPr>
            <p:cNvPr id="43" name="文本框 10"/>
            <p:cNvSpPr txBox="1"/>
            <p:nvPr/>
          </p:nvSpPr>
          <p:spPr>
            <a:xfrm>
              <a:off x="615405" y="3305145"/>
              <a:ext cx="3085346" cy="322700"/>
            </a:xfrm>
            <a:prstGeom prst="rect">
              <a:avLst/>
            </a:prstGeom>
            <a:noFill/>
          </p:spPr>
          <p:txBody>
            <a:bodyPr wrap="square" rtlCol="0">
              <a:spAutoFit/>
            </a:bodyPr>
            <a:lstStyle/>
            <a:p>
              <a:r>
                <a:rPr lang="en-US" altLang="zh-CN" b="1" dirty="0">
                  <a:solidFill>
                    <a:prstClr val="black">
                      <a:lumMod val="65000"/>
                      <a:lumOff val="35000"/>
                    </a:prstClr>
                  </a:solidFill>
                  <a:cs typeface="+mn-ea"/>
                  <a:sym typeface="+mn-lt"/>
                </a:rPr>
                <a:t>Maintenance launch</a:t>
              </a:r>
              <a:endParaRPr lang="zh-CN" altLang="en-US" b="1" dirty="0">
                <a:solidFill>
                  <a:prstClr val="black">
                    <a:lumMod val="65000"/>
                    <a:lumOff val="35000"/>
                  </a:prstClr>
                </a:solidFill>
                <a:cs typeface="+mn-ea"/>
                <a:sym typeface="+mn-lt"/>
              </a:endParaRPr>
            </a:p>
          </p:txBody>
        </p:sp>
        <p:sp>
          <p:nvSpPr>
            <p:cNvPr id="44" name="文本框 11"/>
            <p:cNvSpPr txBox="1"/>
            <p:nvPr/>
          </p:nvSpPr>
          <p:spPr>
            <a:xfrm>
              <a:off x="615405" y="3705255"/>
              <a:ext cx="3085346" cy="1050444"/>
            </a:xfrm>
            <a:prstGeom prst="rect">
              <a:avLst/>
            </a:prstGeom>
            <a:noFill/>
          </p:spPr>
          <p:txBody>
            <a:bodyPr wrap="square" rtlCol="0">
              <a:spAutoFit/>
            </a:bodyPr>
            <a:lstStyle/>
            <a:p>
              <a:r>
                <a:rPr lang="en-US" altLang="zh-CN" dirty="0">
                  <a:solidFill>
                    <a:prstClr val="black">
                      <a:lumMod val="65000"/>
                      <a:lumOff val="35000"/>
                    </a:prstClr>
                  </a:solidFill>
                  <a:cs typeface="+mn-ea"/>
                  <a:sym typeface="+mn-lt"/>
                </a:rPr>
                <a:t>Bug fixes, quality improvements and loyalty customers appreciation programs/promotions.</a:t>
              </a:r>
              <a:endParaRPr lang="zh-CN" altLang="en-US" dirty="0">
                <a:solidFill>
                  <a:prstClr val="black">
                    <a:lumMod val="65000"/>
                    <a:lumOff val="35000"/>
                  </a:prstClr>
                </a:solidFill>
                <a:cs typeface="+mn-ea"/>
                <a:sym typeface="+mn-lt"/>
              </a:endParaRPr>
            </a:p>
          </p:txBody>
        </p:sp>
      </p:grpSp>
      <p:grpSp>
        <p:nvGrpSpPr>
          <p:cNvPr id="45" name="组合 12"/>
          <p:cNvGrpSpPr/>
          <p:nvPr/>
        </p:nvGrpSpPr>
        <p:grpSpPr>
          <a:xfrm>
            <a:off x="4670785" y="2269382"/>
            <a:ext cx="3085346" cy="2022512"/>
            <a:chOff x="615405" y="2741018"/>
            <a:chExt cx="3085346" cy="1772100"/>
          </a:xfrm>
        </p:grpSpPr>
        <p:sp>
          <p:nvSpPr>
            <p:cNvPr id="46" name="文本框 13"/>
            <p:cNvSpPr txBox="1"/>
            <p:nvPr/>
          </p:nvSpPr>
          <p:spPr>
            <a:xfrm>
              <a:off x="634455" y="2741018"/>
              <a:ext cx="2699641" cy="403375"/>
            </a:xfrm>
            <a:prstGeom prst="rect">
              <a:avLst/>
            </a:prstGeom>
            <a:solidFill>
              <a:schemeClr val="accent1">
                <a:lumMod val="75000"/>
              </a:schemeClr>
            </a:solid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r>
                <a:rPr lang="en-US" altLang="zh-CN">
                  <a:solidFill>
                    <a:schemeClr val="bg1"/>
                  </a:solidFill>
                  <a:latin typeface="+mn-lt"/>
                  <a:ea typeface="+mn-ea"/>
                  <a:cs typeface="+mn-ea"/>
                  <a:sym typeface="+mn-lt"/>
                </a:rPr>
                <a:t>PRIORITY II</a:t>
              </a:r>
              <a:endParaRPr lang="en-US" altLang="zh-CN" dirty="0">
                <a:solidFill>
                  <a:schemeClr val="bg1"/>
                </a:solidFill>
                <a:latin typeface="+mn-lt"/>
                <a:ea typeface="+mn-ea"/>
                <a:cs typeface="+mn-ea"/>
                <a:sym typeface="+mn-lt"/>
              </a:endParaRPr>
            </a:p>
          </p:txBody>
        </p:sp>
        <p:sp>
          <p:nvSpPr>
            <p:cNvPr id="47" name="文本框 14"/>
            <p:cNvSpPr txBox="1"/>
            <p:nvPr/>
          </p:nvSpPr>
          <p:spPr>
            <a:xfrm>
              <a:off x="615405" y="3305145"/>
              <a:ext cx="3085346" cy="322700"/>
            </a:xfrm>
            <a:prstGeom prst="rect">
              <a:avLst/>
            </a:prstGeom>
            <a:noFill/>
          </p:spPr>
          <p:txBody>
            <a:bodyPr wrap="square" rtlCol="0">
              <a:spAutoFit/>
            </a:bodyPr>
            <a:lstStyle/>
            <a:p>
              <a:r>
                <a:rPr lang="en-US" altLang="zh-CN" b="1" dirty="0">
                  <a:solidFill>
                    <a:prstClr val="black">
                      <a:lumMod val="65000"/>
                      <a:lumOff val="35000"/>
                    </a:prstClr>
                  </a:solidFill>
                  <a:cs typeface="+mn-ea"/>
                  <a:sym typeface="+mn-lt"/>
                </a:rPr>
                <a:t>Supporting launch</a:t>
              </a:r>
              <a:endParaRPr lang="zh-CN" altLang="en-US" b="1" dirty="0">
                <a:solidFill>
                  <a:prstClr val="black">
                    <a:lumMod val="65000"/>
                    <a:lumOff val="35000"/>
                  </a:prstClr>
                </a:solidFill>
                <a:cs typeface="+mn-ea"/>
                <a:sym typeface="+mn-lt"/>
              </a:endParaRPr>
            </a:p>
          </p:txBody>
        </p:sp>
        <p:sp>
          <p:nvSpPr>
            <p:cNvPr id="48" name="文本框 15"/>
            <p:cNvSpPr txBox="1"/>
            <p:nvPr/>
          </p:nvSpPr>
          <p:spPr>
            <a:xfrm>
              <a:off x="615405" y="3705255"/>
              <a:ext cx="3085346" cy="807863"/>
            </a:xfrm>
            <a:prstGeom prst="rect">
              <a:avLst/>
            </a:prstGeom>
            <a:noFill/>
          </p:spPr>
          <p:txBody>
            <a:bodyPr wrap="square" rtlCol="0">
              <a:spAutoFit/>
            </a:bodyPr>
            <a:lstStyle/>
            <a:p>
              <a:r>
                <a:rPr lang="en-US" altLang="zh-CN" dirty="0">
                  <a:solidFill>
                    <a:prstClr val="black">
                      <a:lumMod val="65000"/>
                      <a:lumOff val="35000"/>
                    </a:prstClr>
                  </a:solidFill>
                  <a:cs typeface="+mn-ea"/>
                  <a:sym typeface="+mn-lt"/>
                </a:rPr>
                <a:t>Incorporating AI design tool and </a:t>
              </a:r>
              <a:r>
                <a:rPr lang="en-US" altLang="zh-CN" dirty="0">
                  <a:solidFill>
                    <a:prstClr val="black">
                      <a:lumMod val="65000"/>
                      <a:lumOff val="35000"/>
                    </a:prstClr>
                  </a:solidFill>
                  <a:cs typeface="+mn-ea"/>
                  <a:sym typeface="+mn-lt"/>
                </a:rPr>
                <a:t>rewarding points </a:t>
              </a:r>
              <a:r>
                <a:rPr lang="en-US" altLang="zh-CN" dirty="0">
                  <a:solidFill>
                    <a:prstClr val="black">
                      <a:lumMod val="65000"/>
                      <a:lumOff val="35000"/>
                    </a:prstClr>
                  </a:solidFill>
                  <a:cs typeface="+mn-ea"/>
                  <a:sym typeface="+mn-lt"/>
                </a:rPr>
                <a:t>accumualting system</a:t>
              </a:r>
              <a:endParaRPr lang="en-US" altLang="zh-CN" dirty="0">
                <a:solidFill>
                  <a:prstClr val="black">
                    <a:lumMod val="65000"/>
                    <a:lumOff val="35000"/>
                  </a:prstClr>
                </a:solidFill>
                <a:cs typeface="+mn-ea"/>
                <a:sym typeface="+mn-lt"/>
              </a:endParaRPr>
            </a:p>
          </p:txBody>
        </p:sp>
      </p:grpSp>
      <p:grpSp>
        <p:nvGrpSpPr>
          <p:cNvPr id="49" name="组合 16"/>
          <p:cNvGrpSpPr/>
          <p:nvPr/>
        </p:nvGrpSpPr>
        <p:grpSpPr>
          <a:xfrm>
            <a:off x="7481344" y="1164036"/>
            <a:ext cx="3085346" cy="1468792"/>
            <a:chOff x="615405" y="2741018"/>
            <a:chExt cx="3085346" cy="1286937"/>
          </a:xfrm>
        </p:grpSpPr>
        <p:sp>
          <p:nvSpPr>
            <p:cNvPr id="50" name="文本框 17"/>
            <p:cNvSpPr txBox="1"/>
            <p:nvPr/>
          </p:nvSpPr>
          <p:spPr>
            <a:xfrm>
              <a:off x="634455" y="2741018"/>
              <a:ext cx="2699641" cy="403375"/>
            </a:xfrm>
            <a:prstGeom prst="rect">
              <a:avLst/>
            </a:prstGeom>
            <a:solidFill>
              <a:schemeClr val="accent1">
                <a:lumMod val="50000"/>
              </a:schemeClr>
            </a:solid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r>
                <a:rPr lang="en-US" altLang="zh-CN">
                  <a:solidFill>
                    <a:schemeClr val="bg1"/>
                  </a:solidFill>
                  <a:latin typeface="+mn-lt"/>
                  <a:ea typeface="+mn-ea"/>
                  <a:cs typeface="+mn-ea"/>
                  <a:sym typeface="+mn-lt"/>
                </a:rPr>
                <a:t>PRIORITY I</a:t>
              </a:r>
              <a:endParaRPr lang="en-US" altLang="zh-CN" dirty="0">
                <a:solidFill>
                  <a:schemeClr val="bg1"/>
                </a:solidFill>
                <a:latin typeface="+mn-lt"/>
                <a:ea typeface="+mn-ea"/>
                <a:cs typeface="+mn-ea"/>
                <a:sym typeface="+mn-lt"/>
              </a:endParaRPr>
            </a:p>
          </p:txBody>
        </p:sp>
        <p:sp>
          <p:nvSpPr>
            <p:cNvPr id="51" name="文本框 18"/>
            <p:cNvSpPr txBox="1"/>
            <p:nvPr/>
          </p:nvSpPr>
          <p:spPr>
            <a:xfrm>
              <a:off x="615405" y="3305145"/>
              <a:ext cx="3085346" cy="322700"/>
            </a:xfrm>
            <a:prstGeom prst="rect">
              <a:avLst/>
            </a:prstGeom>
            <a:noFill/>
          </p:spPr>
          <p:txBody>
            <a:bodyPr wrap="square" rtlCol="0">
              <a:spAutoFit/>
            </a:bodyPr>
            <a:lstStyle/>
            <a:p>
              <a:r>
                <a:rPr lang="en-US" altLang="zh-CN" b="1" dirty="0">
                  <a:solidFill>
                    <a:prstClr val="black">
                      <a:lumMod val="65000"/>
                      <a:lumOff val="35000"/>
                    </a:prstClr>
                  </a:solidFill>
                  <a:cs typeface="+mn-ea"/>
                  <a:sym typeface="+mn-lt"/>
                </a:rPr>
                <a:t>Major strategic launch</a:t>
              </a:r>
              <a:endParaRPr lang="zh-CN" altLang="en-US" b="1" dirty="0">
                <a:solidFill>
                  <a:prstClr val="black">
                    <a:lumMod val="65000"/>
                    <a:lumOff val="35000"/>
                  </a:prstClr>
                </a:solidFill>
                <a:cs typeface="+mn-ea"/>
                <a:sym typeface="+mn-lt"/>
              </a:endParaRPr>
            </a:p>
          </p:txBody>
        </p:sp>
        <p:sp>
          <p:nvSpPr>
            <p:cNvPr id="52" name="文本框 19"/>
            <p:cNvSpPr txBox="1"/>
            <p:nvPr/>
          </p:nvSpPr>
          <p:spPr>
            <a:xfrm>
              <a:off x="615405" y="3705255"/>
              <a:ext cx="3085346" cy="322700"/>
            </a:xfrm>
            <a:prstGeom prst="rect">
              <a:avLst/>
            </a:prstGeom>
            <a:noFill/>
          </p:spPr>
          <p:txBody>
            <a:bodyPr wrap="square" rtlCol="0">
              <a:spAutoFit/>
            </a:bodyPr>
            <a:lstStyle/>
            <a:p>
              <a:r>
                <a:rPr lang="en-US" dirty="0">
                  <a:solidFill>
                    <a:prstClr val="black">
                      <a:lumMod val="65000"/>
                      <a:lumOff val="35000"/>
                    </a:prstClr>
                  </a:solidFill>
                  <a:cs typeface="+mn-ea"/>
                  <a:sym typeface="+mn-lt"/>
                </a:rPr>
                <a:t>Web-to-print application</a:t>
              </a:r>
              <a:endParaRPr lang="en-US" dirty="0">
                <a:solidFill>
                  <a:prstClr val="black">
                    <a:lumMod val="65000"/>
                    <a:lumOff val="35000"/>
                  </a:prstClr>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9" name="图片 28"/>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0" y="2804807"/>
            <a:ext cx="1905000" cy="4053193"/>
          </a:xfrm>
          <a:prstGeom prst="rect">
            <a:avLst/>
          </a:prstGeom>
        </p:spPr>
      </p:pic>
      <p:grpSp>
        <p:nvGrpSpPr>
          <p:cNvPr id="19" name="组合 18"/>
          <p:cNvGrpSpPr/>
          <p:nvPr/>
        </p:nvGrpSpPr>
        <p:grpSpPr>
          <a:xfrm>
            <a:off x="0" y="304801"/>
            <a:ext cx="11830050" cy="6553199"/>
            <a:chOff x="0" y="304801"/>
            <a:chExt cx="11830050" cy="6553199"/>
          </a:xfrm>
        </p:grpSpPr>
        <p:grpSp>
          <p:nvGrpSpPr>
            <p:cNvPr id="28" name="组合 27"/>
            <p:cNvGrpSpPr/>
            <p:nvPr/>
          </p:nvGrpSpPr>
          <p:grpSpPr>
            <a:xfrm>
              <a:off x="371475" y="304801"/>
              <a:ext cx="11458575" cy="6286500"/>
              <a:chOff x="-2609147" y="-1363451"/>
              <a:chExt cx="8579152" cy="3130510"/>
            </a:xfrm>
          </p:grpSpPr>
          <p:cxnSp>
            <p:nvCxnSpPr>
              <p:cNvPr id="30" name="直接连接符 29"/>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31" name="直接连接符 30"/>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32" name="直接连接符 31"/>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33" name="直接连接符 32"/>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4" name="图片 28"/>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0" y="2804807"/>
              <a:ext cx="1905000" cy="4053193"/>
            </a:xfrm>
            <a:prstGeom prst="rect">
              <a:avLst/>
            </a:prstGeom>
          </p:spPr>
        </p:pic>
      </p:grpSp>
      <p:graphicFrame>
        <p:nvGraphicFramePr>
          <p:cNvPr id="5" name="Table 4"/>
          <p:cNvGraphicFramePr/>
          <p:nvPr>
            <p:custDataLst>
              <p:tags r:id="rId2"/>
            </p:custDataLst>
          </p:nvPr>
        </p:nvGraphicFramePr>
        <p:xfrm>
          <a:off x="1905000" y="1378585"/>
          <a:ext cx="9531985" cy="4949190"/>
        </p:xfrm>
        <a:graphic>
          <a:graphicData uri="http://schemas.openxmlformats.org/drawingml/2006/table">
            <a:tbl>
              <a:tblPr firstRow="1" bandRow="1">
                <a:tableStyleId>{F5AB1C69-6EDB-4FF4-983F-18BD219EF322}</a:tableStyleId>
              </a:tblPr>
              <a:tblGrid>
                <a:gridCol w="1906270"/>
                <a:gridCol w="3721735"/>
                <a:gridCol w="1422400"/>
                <a:gridCol w="1282065"/>
                <a:gridCol w="1199515"/>
              </a:tblGrid>
              <a:tr h="391795">
                <a:tc>
                  <a:txBody>
                    <a:bodyPr/>
                    <a:p>
                      <a:pPr>
                        <a:buNone/>
                      </a:pPr>
                      <a:endParaRPr lang="en-US"/>
                    </a:p>
                  </a:txBody>
                  <a:tcPr/>
                </a:tc>
                <a:tc>
                  <a:txBody>
                    <a:bodyPr/>
                    <a:p>
                      <a:pPr>
                        <a:buNone/>
                      </a:pPr>
                      <a:r>
                        <a:rPr lang="en-US"/>
                        <a:t>Items</a:t>
                      </a:r>
                      <a:endParaRPr lang="en-US"/>
                    </a:p>
                  </a:txBody>
                  <a:tcPr/>
                </a:tc>
                <a:tc>
                  <a:txBody>
                    <a:bodyPr/>
                    <a:p>
                      <a:pPr algn="ctr">
                        <a:buNone/>
                      </a:pPr>
                      <a:r>
                        <a:rPr lang="en-US" sz="1800">
                          <a:sym typeface="+mn-ea"/>
                        </a:rPr>
                        <a:t>Priority </a:t>
                      </a:r>
                      <a:r>
                        <a:rPr lang="en-US"/>
                        <a:t>III</a:t>
                      </a:r>
                      <a:endParaRPr lang="en-US"/>
                    </a:p>
                  </a:txBody>
                  <a:tcPr>
                    <a:solidFill>
                      <a:schemeClr val="accent1">
                        <a:lumMod val="60000"/>
                        <a:lumOff val="40000"/>
                      </a:schemeClr>
                    </a:solidFill>
                  </a:tcPr>
                </a:tc>
                <a:tc>
                  <a:txBody>
                    <a:bodyPr/>
                    <a:p>
                      <a:pPr algn="ctr">
                        <a:buNone/>
                      </a:pPr>
                      <a:r>
                        <a:rPr lang="en-US" sz="1800">
                          <a:sym typeface="+mn-ea"/>
                        </a:rPr>
                        <a:t>Priority </a:t>
                      </a:r>
                      <a:r>
                        <a:rPr lang="en-US"/>
                        <a:t>II</a:t>
                      </a:r>
                      <a:endParaRPr lang="en-US"/>
                    </a:p>
                  </a:txBody>
                  <a:tcPr>
                    <a:solidFill>
                      <a:schemeClr val="accent1">
                        <a:lumMod val="75000"/>
                      </a:schemeClr>
                    </a:solidFill>
                  </a:tcPr>
                </a:tc>
                <a:tc>
                  <a:txBody>
                    <a:bodyPr/>
                    <a:p>
                      <a:pPr algn="ctr">
                        <a:buNone/>
                      </a:pPr>
                      <a:r>
                        <a:rPr lang="en-US"/>
                        <a:t>Priority I</a:t>
                      </a:r>
                      <a:endParaRPr lang="en-US"/>
                    </a:p>
                  </a:txBody>
                  <a:tcPr>
                    <a:solidFill>
                      <a:schemeClr val="accent1">
                        <a:lumMod val="50000"/>
                      </a:schemeClr>
                    </a:solidFill>
                  </a:tcPr>
                </a:tc>
              </a:tr>
              <a:tr h="391795">
                <a:tc rowSpan="2">
                  <a:txBody>
                    <a:bodyPr/>
                    <a:p>
                      <a:pPr>
                        <a:buNone/>
                      </a:pPr>
                      <a:r>
                        <a:rPr lang="en-US"/>
                        <a:t>Planning</a:t>
                      </a:r>
                      <a:endParaRPr lang="en-US"/>
                    </a:p>
                  </a:txBody>
                  <a:tcPr/>
                </a:tc>
                <a:tc>
                  <a:txBody>
                    <a:bodyPr/>
                    <a:p>
                      <a:pPr>
                        <a:buNone/>
                      </a:pPr>
                      <a:r>
                        <a:rPr lang="en-US"/>
                        <a:t>Launch plan</a:t>
                      </a:r>
                      <a:endParaRPr lang="en-US"/>
                    </a:p>
                  </a:txBody>
                  <a:tcPr/>
                </a:tc>
                <a:tc>
                  <a:txBody>
                    <a:bodyPr/>
                    <a:p>
                      <a:pPr algn="ctr">
                        <a:buNone/>
                      </a:pPr>
                      <a:endParaRPr lang="en-US"/>
                    </a:p>
                  </a:txBody>
                  <a:tcPr/>
                </a:tc>
                <a:tc>
                  <a:txBody>
                    <a:bodyPr/>
                    <a:p>
                      <a:pPr algn="ctr">
                        <a:buNone/>
                      </a:pPr>
                      <a:endParaRPr lang="en-US"/>
                    </a:p>
                  </a:txBody>
                  <a:tcPr/>
                </a:tc>
                <a:tc>
                  <a:txBody>
                    <a:bodyPr/>
                    <a:p>
                      <a:pPr algn="ctr">
                        <a:buNone/>
                      </a:pPr>
                      <a:r>
                        <a:rPr lang="en-US"/>
                        <a:t>x</a:t>
                      </a:r>
                      <a:endParaRPr lang="en-US"/>
                    </a:p>
                  </a:txBody>
                  <a:tcPr/>
                </a:tc>
              </a:tr>
              <a:tr h="392430">
                <a:tc vMerge="1">
                  <a:tcPr/>
                </a:tc>
                <a:tc>
                  <a:txBody>
                    <a:bodyPr/>
                    <a:p>
                      <a:pPr>
                        <a:buNone/>
                      </a:pPr>
                      <a:r>
                        <a:rPr lang="en-US"/>
                        <a:t>Budget Management</a:t>
                      </a:r>
                      <a:endParaRPr lang="en-US"/>
                    </a:p>
                  </a:txBody>
                  <a:tcPr/>
                </a:tc>
                <a:tc>
                  <a:txBody>
                    <a:bodyPr/>
                    <a:p>
                      <a:pPr algn="ctr">
                        <a:buNone/>
                      </a:pPr>
                      <a:endParaRPr lang="en-US"/>
                    </a:p>
                  </a:txBody>
                  <a:tcPr/>
                </a:tc>
                <a:tc>
                  <a:txBody>
                    <a:bodyPr/>
                    <a:p>
                      <a:pPr algn="ctr">
                        <a:buNone/>
                      </a:pPr>
                      <a:endParaRPr lang="en-US"/>
                    </a:p>
                  </a:txBody>
                  <a:tcPr/>
                </a:tc>
                <a:tc>
                  <a:txBody>
                    <a:bodyPr/>
                    <a:p>
                      <a:pPr algn="ctr">
                        <a:buNone/>
                      </a:pPr>
                      <a:r>
                        <a:rPr lang="en-US"/>
                        <a:t>x</a:t>
                      </a:r>
                      <a:endParaRPr lang="en-US"/>
                    </a:p>
                  </a:txBody>
                  <a:tcPr/>
                </a:tc>
              </a:tr>
              <a:tr h="391795">
                <a:tc rowSpan="4">
                  <a:txBody>
                    <a:bodyPr/>
                    <a:p>
                      <a:pPr>
                        <a:buNone/>
                      </a:pPr>
                      <a:r>
                        <a:rPr lang="en-US"/>
                        <a:t>Marketing</a:t>
                      </a:r>
                      <a:endParaRPr lang="en-US"/>
                    </a:p>
                  </a:txBody>
                  <a:tcPr/>
                </a:tc>
                <a:tc>
                  <a:txBody>
                    <a:bodyPr/>
                    <a:p>
                      <a:pPr>
                        <a:buNone/>
                      </a:pPr>
                      <a:r>
                        <a:rPr lang="en-US"/>
                        <a:t>Basic marcom</a:t>
                      </a:r>
                      <a:endParaRPr lang="en-US"/>
                    </a:p>
                  </a:txBody>
                  <a:tcPr/>
                </a:tc>
                <a:tc>
                  <a:txBody>
                    <a:bodyPr/>
                    <a:p>
                      <a:pPr algn="ctr">
                        <a:buNone/>
                      </a:pPr>
                      <a:endParaRPr lang="en-US"/>
                    </a:p>
                  </a:txBody>
                  <a:tcPr/>
                </a:tc>
                <a:tc>
                  <a:txBody>
                    <a:bodyPr/>
                    <a:p>
                      <a:pPr algn="ctr">
                        <a:buNone/>
                      </a:pPr>
                      <a:r>
                        <a:rPr lang="en-US"/>
                        <a:t>x</a:t>
                      </a:r>
                      <a:endParaRPr lang="en-US"/>
                    </a:p>
                  </a:txBody>
                  <a:tcPr/>
                </a:tc>
                <a:tc>
                  <a:txBody>
                    <a:bodyPr/>
                    <a:p>
                      <a:pPr algn="ctr">
                        <a:buNone/>
                      </a:pPr>
                      <a:r>
                        <a:rPr lang="en-US"/>
                        <a:t>x</a:t>
                      </a:r>
                      <a:endParaRPr lang="en-US"/>
                    </a:p>
                  </a:txBody>
                  <a:tcPr/>
                </a:tc>
              </a:tr>
              <a:tr h="391795">
                <a:tc vMerge="1">
                  <a:tcPr/>
                </a:tc>
                <a:tc>
                  <a:txBody>
                    <a:bodyPr/>
                    <a:p>
                      <a:pPr>
                        <a:buNone/>
                      </a:pPr>
                      <a:r>
                        <a:rPr lang="en-US"/>
                        <a:t>Advanced marcom</a:t>
                      </a:r>
                      <a:endParaRPr lang="en-US"/>
                    </a:p>
                  </a:txBody>
                  <a:tcPr/>
                </a:tc>
                <a:tc>
                  <a:txBody>
                    <a:bodyPr/>
                    <a:p>
                      <a:pPr algn="ctr">
                        <a:buNone/>
                      </a:pPr>
                      <a:endParaRPr lang="en-US"/>
                    </a:p>
                  </a:txBody>
                  <a:tcPr/>
                </a:tc>
                <a:tc>
                  <a:txBody>
                    <a:bodyPr/>
                    <a:p>
                      <a:pPr algn="ctr">
                        <a:buNone/>
                      </a:pPr>
                      <a:endParaRPr lang="en-US"/>
                    </a:p>
                  </a:txBody>
                  <a:tcPr/>
                </a:tc>
                <a:tc>
                  <a:txBody>
                    <a:bodyPr/>
                    <a:p>
                      <a:pPr algn="ctr">
                        <a:buNone/>
                      </a:pPr>
                      <a:r>
                        <a:rPr lang="en-US"/>
                        <a:t>x</a:t>
                      </a:r>
                      <a:endParaRPr lang="en-US"/>
                    </a:p>
                  </a:txBody>
                  <a:tcPr/>
                </a:tc>
              </a:tr>
              <a:tr h="391795">
                <a:tc vMerge="1">
                  <a:tcPr/>
                </a:tc>
                <a:tc>
                  <a:txBody>
                    <a:bodyPr/>
                    <a:p>
                      <a:pPr>
                        <a:buNone/>
                      </a:pPr>
                      <a:r>
                        <a:rPr lang="en-US"/>
                        <a:t>Press release</a:t>
                      </a:r>
                      <a:endParaRPr lang="en-US"/>
                    </a:p>
                  </a:txBody>
                  <a:tcPr/>
                </a:tc>
                <a:tc>
                  <a:txBody>
                    <a:bodyPr/>
                    <a:p>
                      <a:pPr algn="ctr">
                        <a:buNone/>
                      </a:pPr>
                      <a:endParaRPr lang="en-US"/>
                    </a:p>
                  </a:txBody>
                  <a:tcPr/>
                </a:tc>
                <a:tc>
                  <a:txBody>
                    <a:bodyPr/>
                    <a:p>
                      <a:pPr algn="ctr">
                        <a:buNone/>
                      </a:pPr>
                      <a:endParaRPr lang="en-US"/>
                    </a:p>
                  </a:txBody>
                  <a:tcPr/>
                </a:tc>
                <a:tc>
                  <a:txBody>
                    <a:bodyPr/>
                    <a:p>
                      <a:pPr algn="ctr">
                        <a:buNone/>
                      </a:pPr>
                      <a:r>
                        <a:rPr lang="en-US"/>
                        <a:t>x</a:t>
                      </a:r>
                      <a:endParaRPr lang="en-US"/>
                    </a:p>
                  </a:txBody>
                  <a:tcPr/>
                </a:tc>
              </a:tr>
              <a:tr h="391795">
                <a:tc vMerge="1">
                  <a:tcPr/>
                </a:tc>
                <a:tc>
                  <a:txBody>
                    <a:bodyPr/>
                    <a:p>
                      <a:pPr>
                        <a:buNone/>
                      </a:pPr>
                      <a:r>
                        <a:rPr lang="en-US"/>
                        <a:t>Marketing programs &amp; promotions</a:t>
                      </a:r>
                      <a:endParaRPr lang="en-US"/>
                    </a:p>
                  </a:txBody>
                  <a:tcPr/>
                </a:tc>
                <a:tc>
                  <a:txBody>
                    <a:bodyPr/>
                    <a:p>
                      <a:pPr algn="ctr">
                        <a:buNone/>
                      </a:pPr>
                      <a:endParaRPr lang="en-US"/>
                    </a:p>
                  </a:txBody>
                  <a:tcPr/>
                </a:tc>
                <a:tc>
                  <a:txBody>
                    <a:bodyPr/>
                    <a:p>
                      <a:pPr algn="ctr">
                        <a:buNone/>
                      </a:pPr>
                      <a:endParaRPr lang="en-US"/>
                    </a:p>
                  </a:txBody>
                  <a:tcPr/>
                </a:tc>
                <a:tc>
                  <a:txBody>
                    <a:bodyPr/>
                    <a:p>
                      <a:pPr algn="ctr">
                        <a:buNone/>
                      </a:pPr>
                      <a:r>
                        <a:rPr lang="en-US"/>
                        <a:t>x</a:t>
                      </a:r>
                      <a:endParaRPr lang="en-US"/>
                    </a:p>
                  </a:txBody>
                  <a:tcPr/>
                </a:tc>
              </a:tr>
              <a:tr h="638175">
                <a:tc rowSpan="5">
                  <a:txBody>
                    <a:bodyPr/>
                    <a:p>
                      <a:pPr>
                        <a:buNone/>
                      </a:pPr>
                      <a:r>
                        <a:rPr lang="en-US"/>
                        <a:t>Sales &amp; Account Management</a:t>
                      </a:r>
                      <a:endParaRPr lang="en-US"/>
                    </a:p>
                  </a:txBody>
                  <a:tcPr/>
                </a:tc>
                <a:tc>
                  <a:txBody>
                    <a:bodyPr/>
                    <a:p>
                      <a:pPr>
                        <a:buNone/>
                      </a:pPr>
                      <a:r>
                        <a:rPr lang="en-US"/>
                        <a:t>Communications to internal sales</a:t>
                      </a:r>
                      <a:endParaRPr lang="en-US"/>
                    </a:p>
                  </a:txBody>
                  <a:tcPr/>
                </a:tc>
                <a:tc>
                  <a:txBody>
                    <a:bodyPr/>
                    <a:p>
                      <a:pPr algn="ctr">
                        <a:buNone/>
                      </a:pPr>
                      <a:r>
                        <a:rPr lang="en-US"/>
                        <a:t>x</a:t>
                      </a:r>
                      <a:endParaRPr lang="en-US"/>
                    </a:p>
                  </a:txBody>
                  <a:tcPr/>
                </a:tc>
                <a:tc>
                  <a:txBody>
                    <a:bodyPr/>
                    <a:p>
                      <a:pPr algn="ctr">
                        <a:buNone/>
                      </a:pPr>
                      <a:r>
                        <a:rPr lang="en-US"/>
                        <a:t>x</a:t>
                      </a:r>
                      <a:endParaRPr lang="en-US"/>
                    </a:p>
                  </a:txBody>
                  <a:tcPr/>
                </a:tc>
                <a:tc>
                  <a:txBody>
                    <a:bodyPr/>
                    <a:p>
                      <a:pPr algn="ctr">
                        <a:buNone/>
                      </a:pPr>
                      <a:r>
                        <a:rPr lang="en-US"/>
                        <a:t>x</a:t>
                      </a:r>
                      <a:endParaRPr lang="en-US"/>
                    </a:p>
                  </a:txBody>
                  <a:tcPr/>
                </a:tc>
              </a:tr>
              <a:tr h="391795">
                <a:tc vMerge="1">
                  <a:tcPr/>
                </a:tc>
                <a:tc>
                  <a:txBody>
                    <a:bodyPr/>
                    <a:p>
                      <a:pPr>
                        <a:buNone/>
                      </a:pPr>
                      <a:r>
                        <a:rPr lang="en-US"/>
                        <a:t>Communcation to sales channels</a:t>
                      </a:r>
                      <a:endParaRPr lang="en-US"/>
                    </a:p>
                  </a:txBody>
                  <a:tcPr/>
                </a:tc>
                <a:tc>
                  <a:txBody>
                    <a:bodyPr/>
                    <a:p>
                      <a:pPr algn="ctr">
                        <a:buNone/>
                      </a:pPr>
                      <a:endParaRPr lang="en-US"/>
                    </a:p>
                  </a:txBody>
                  <a:tcPr/>
                </a:tc>
                <a:tc>
                  <a:txBody>
                    <a:bodyPr/>
                    <a:p>
                      <a:pPr algn="ctr">
                        <a:buNone/>
                      </a:pPr>
                      <a:r>
                        <a:rPr lang="en-US"/>
                        <a:t>x</a:t>
                      </a:r>
                      <a:endParaRPr lang="en-US"/>
                    </a:p>
                  </a:txBody>
                  <a:tcPr/>
                </a:tc>
                <a:tc>
                  <a:txBody>
                    <a:bodyPr/>
                    <a:p>
                      <a:pPr algn="ctr">
                        <a:buNone/>
                      </a:pPr>
                      <a:r>
                        <a:rPr lang="en-US"/>
                        <a:t>x</a:t>
                      </a:r>
                      <a:endParaRPr lang="en-US"/>
                    </a:p>
                  </a:txBody>
                  <a:tcPr/>
                </a:tc>
              </a:tr>
              <a:tr h="392430">
                <a:tc vMerge="1">
                  <a:tcPr/>
                </a:tc>
                <a:tc>
                  <a:txBody>
                    <a:bodyPr/>
                    <a:p>
                      <a:pPr>
                        <a:buNone/>
                      </a:pPr>
                      <a:r>
                        <a:rPr lang="en-US"/>
                        <a:t>Communication to clients</a:t>
                      </a:r>
                      <a:endParaRPr lang="en-US"/>
                    </a:p>
                  </a:txBody>
                  <a:tcPr/>
                </a:tc>
                <a:tc>
                  <a:txBody>
                    <a:bodyPr/>
                    <a:p>
                      <a:pPr algn="ctr">
                        <a:buNone/>
                      </a:pPr>
                      <a:endParaRPr lang="en-US"/>
                    </a:p>
                  </a:txBody>
                  <a:tcPr/>
                </a:tc>
                <a:tc>
                  <a:txBody>
                    <a:bodyPr/>
                    <a:p>
                      <a:pPr algn="ctr">
                        <a:buNone/>
                      </a:pPr>
                      <a:r>
                        <a:rPr lang="en-US"/>
                        <a:t>x</a:t>
                      </a:r>
                      <a:endParaRPr lang="en-US"/>
                    </a:p>
                  </a:txBody>
                  <a:tcPr/>
                </a:tc>
                <a:tc>
                  <a:txBody>
                    <a:bodyPr/>
                    <a:p>
                      <a:pPr algn="ctr">
                        <a:buNone/>
                      </a:pPr>
                      <a:r>
                        <a:rPr lang="en-US"/>
                        <a:t>x</a:t>
                      </a:r>
                      <a:endParaRPr lang="en-US"/>
                    </a:p>
                  </a:txBody>
                  <a:tcPr/>
                </a:tc>
              </a:tr>
              <a:tr h="391795">
                <a:tc vMerge="1">
                  <a:tcPr/>
                </a:tc>
                <a:tc>
                  <a:txBody>
                    <a:bodyPr/>
                    <a:p>
                      <a:pPr>
                        <a:buNone/>
                      </a:pPr>
                      <a:r>
                        <a:rPr lang="en-US"/>
                        <a:t>Sales tools &amp; presentations</a:t>
                      </a:r>
                      <a:endParaRPr lang="en-US"/>
                    </a:p>
                  </a:txBody>
                  <a:tcPr/>
                </a:tc>
                <a:tc>
                  <a:txBody>
                    <a:bodyPr/>
                    <a:p>
                      <a:pPr algn="ctr">
                        <a:buNone/>
                      </a:pPr>
                      <a:endParaRPr lang="en-US"/>
                    </a:p>
                  </a:txBody>
                  <a:tcPr/>
                </a:tc>
                <a:tc>
                  <a:txBody>
                    <a:bodyPr/>
                    <a:p>
                      <a:pPr algn="ctr">
                        <a:buNone/>
                      </a:pPr>
                      <a:r>
                        <a:rPr lang="en-US"/>
                        <a:t>x</a:t>
                      </a:r>
                      <a:endParaRPr lang="en-US"/>
                    </a:p>
                  </a:txBody>
                  <a:tcPr/>
                </a:tc>
                <a:tc>
                  <a:txBody>
                    <a:bodyPr/>
                    <a:p>
                      <a:pPr algn="ctr">
                        <a:buNone/>
                      </a:pPr>
                      <a:r>
                        <a:rPr lang="en-US"/>
                        <a:t>x</a:t>
                      </a:r>
                      <a:endParaRPr lang="en-US"/>
                    </a:p>
                  </a:txBody>
                  <a:tcPr/>
                </a:tc>
              </a:tr>
              <a:tr h="391795">
                <a:tc vMerge="1">
                  <a:tcPr/>
                </a:tc>
                <a:tc>
                  <a:txBody>
                    <a:bodyPr/>
                    <a:p>
                      <a:pPr>
                        <a:buNone/>
                      </a:pPr>
                      <a:r>
                        <a:rPr lang="en-US"/>
                        <a:t>Sales training</a:t>
                      </a:r>
                      <a:endParaRPr lang="en-US"/>
                    </a:p>
                  </a:txBody>
                  <a:tcPr/>
                </a:tc>
                <a:tc>
                  <a:txBody>
                    <a:bodyPr/>
                    <a:p>
                      <a:pPr algn="ctr">
                        <a:buNone/>
                      </a:pPr>
                      <a:endParaRPr lang="en-US"/>
                    </a:p>
                  </a:txBody>
                  <a:tcPr/>
                </a:tc>
                <a:tc>
                  <a:txBody>
                    <a:bodyPr/>
                    <a:p>
                      <a:pPr algn="ctr">
                        <a:buNone/>
                      </a:pPr>
                      <a:endParaRPr lang="en-US"/>
                    </a:p>
                  </a:txBody>
                  <a:tcPr/>
                </a:tc>
                <a:tc>
                  <a:txBody>
                    <a:bodyPr/>
                    <a:p>
                      <a:pPr algn="ctr">
                        <a:buNone/>
                      </a:pPr>
                      <a:r>
                        <a:rPr lang="en-US"/>
                        <a:t>x</a:t>
                      </a:r>
                      <a:endParaRPr lang="en-US"/>
                    </a:p>
                  </a:txBody>
                  <a:tcPr/>
                </a:tc>
              </a:tr>
            </a:tbl>
          </a:graphicData>
        </a:graphic>
      </p:graphicFrame>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LAUNCH DELIVERABLES</a:t>
            </a:r>
            <a:endParaRPr lang="en-US" altLang="zh-CN" sz="2800" dirty="0">
              <a:solidFill>
                <a:prstClr val="black">
                  <a:lumMod val="85000"/>
                  <a:lumOff val="15000"/>
                </a:prstClr>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 name="组合 27"/>
          <p:cNvGrpSpPr/>
          <p:nvPr/>
        </p:nvGrpSpPr>
        <p:grpSpPr>
          <a:xfrm rot="0">
            <a:off x="371475" y="304800"/>
            <a:ext cx="11458575" cy="6286500"/>
            <a:chOff x="-2609147" y="-1363451"/>
            <a:chExt cx="8579152" cy="3130510"/>
          </a:xfrm>
        </p:grpSpPr>
        <p:cxnSp>
          <p:nvCxnSpPr>
            <p:cNvPr id="30" name="直接连接符 29"/>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31" name="直接连接符 30"/>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32" name="直接连接符 31"/>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33" name="直接连接符 32"/>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graphicFrame>
        <p:nvGraphicFramePr>
          <p:cNvPr id="2" name="Table 1"/>
          <p:cNvGraphicFramePr/>
          <p:nvPr>
            <p:custDataLst>
              <p:tags r:id="rId1"/>
            </p:custDataLst>
          </p:nvPr>
        </p:nvGraphicFramePr>
        <p:xfrm>
          <a:off x="1026160" y="989965"/>
          <a:ext cx="10631805" cy="4858385"/>
        </p:xfrm>
        <a:graphic>
          <a:graphicData uri="http://schemas.openxmlformats.org/drawingml/2006/table">
            <a:tbl>
              <a:tblPr firstRow="1" bandRow="1">
                <a:tableStyleId>{F5AB1C69-6EDB-4FF4-983F-18BD219EF322}</a:tableStyleId>
              </a:tblPr>
              <a:tblGrid>
                <a:gridCol w="797560"/>
                <a:gridCol w="2301875"/>
                <a:gridCol w="7532370"/>
              </a:tblGrid>
              <a:tr h="335280">
                <a:tc>
                  <a:txBody>
                    <a:bodyPr/>
                    <a:p>
                      <a:pPr>
                        <a:buNone/>
                      </a:pPr>
                      <a:endParaRPr lang="en-US" sz="1200"/>
                    </a:p>
                  </a:txBody>
                  <a:tcPr/>
                </a:tc>
                <a:tc gridSpan="2">
                  <a:txBody>
                    <a:bodyPr/>
                    <a:p>
                      <a:pPr>
                        <a:buNone/>
                      </a:pPr>
                      <a:r>
                        <a:rPr lang="en-US" sz="1600"/>
                        <a:t>Launch plan - outline</a:t>
                      </a:r>
                      <a:endParaRPr lang="en-US" sz="1600"/>
                    </a:p>
                  </a:txBody>
                  <a:tcPr/>
                </a:tc>
                <a:tc hMerge="1">
                  <a:tcPr/>
                </a:tc>
              </a:tr>
              <a:tr h="1188720">
                <a:tc>
                  <a:txBody>
                    <a:bodyPr/>
                    <a:p>
                      <a:pPr algn="ctr">
                        <a:buNone/>
                      </a:pPr>
                      <a:r>
                        <a:rPr lang="en-US" sz="1200" b="1">
                          <a:solidFill>
                            <a:schemeClr val="bg1"/>
                          </a:solidFill>
                        </a:rPr>
                        <a:t>1</a:t>
                      </a:r>
                      <a:endParaRPr lang="en-US" sz="1200" b="1">
                        <a:solidFill>
                          <a:schemeClr val="bg1"/>
                        </a:solidFill>
                      </a:endParaRPr>
                    </a:p>
                  </a:txBody>
                  <a:tcPr>
                    <a:solidFill>
                      <a:schemeClr val="accent6">
                        <a:lumMod val="20000"/>
                        <a:lumOff val="80000"/>
                      </a:schemeClr>
                    </a:solidFill>
                  </a:tcPr>
                </a:tc>
                <a:tc>
                  <a:txBody>
                    <a:bodyPr/>
                    <a:p>
                      <a:pPr>
                        <a:buNone/>
                      </a:pPr>
                      <a:r>
                        <a:rPr lang="en-US" sz="1200"/>
                        <a:t>Market environment</a:t>
                      </a:r>
                      <a:endParaRPr lang="en-US" sz="1200"/>
                    </a:p>
                  </a:txBody>
                  <a:tcPr/>
                </a:tc>
                <a:tc>
                  <a:txBody>
                    <a:bodyPr/>
                    <a:p>
                      <a:pPr>
                        <a:buNone/>
                      </a:pPr>
                      <a:r>
                        <a:rPr lang="en-US" sz="1200" b="1" dirty="0">
                          <a:sym typeface="+mn-ea"/>
                        </a:rPr>
                        <a:t>Target</a:t>
                      </a:r>
                      <a:r>
                        <a:rPr lang="en-US" sz="1200" dirty="0">
                          <a:sym typeface="+mn-ea"/>
                        </a:rPr>
                        <a:t> - Organizations and individual customers having interest in promotional materials and personalized printing products.</a:t>
                      </a:r>
                      <a:endParaRPr lang="en-US" sz="1200" dirty="0">
                        <a:sym typeface="+mn-ea"/>
                      </a:endParaRPr>
                    </a:p>
                    <a:p>
                      <a:pPr>
                        <a:buNone/>
                      </a:pPr>
                      <a:r>
                        <a:rPr lang="en-US" sz="1200" b="1" dirty="0">
                          <a:sym typeface="+mn-ea"/>
                        </a:rPr>
                        <a:t>Market trends</a:t>
                      </a:r>
                      <a:r>
                        <a:rPr lang="en-US" sz="1200" dirty="0">
                          <a:sym typeface="+mn-ea"/>
                        </a:rPr>
                        <a:t> - Customers seeking i</a:t>
                      </a:r>
                      <a:r>
                        <a:rPr lang="en-US" sz="1200" dirty="0">
                          <a:ea typeface="+mn-lt"/>
                          <a:cs typeface="+mn-lt"/>
                          <a:sym typeface="+mn-ea"/>
                        </a:rPr>
                        <a:t>mprovements in printing productivity, speed and quality. User expectations are changing, and moves towards just-in-time delivery and fast turnround across the board.  </a:t>
                      </a:r>
                      <a:endParaRPr lang="en-US" sz="1200" dirty="0">
                        <a:ea typeface="+mn-lt"/>
                        <a:cs typeface="+mn-lt"/>
                        <a:sym typeface="+mn-ea"/>
                      </a:endParaRPr>
                    </a:p>
                    <a:p>
                      <a:pPr>
                        <a:buNone/>
                      </a:pPr>
                      <a:r>
                        <a:rPr lang="en-US" sz="1200" b="1" dirty="0">
                          <a:ea typeface="+mn-lt"/>
                          <a:cs typeface="+mn-lt"/>
                          <a:sym typeface="+mn-ea"/>
                        </a:rPr>
                        <a:t>Competitions</a:t>
                      </a:r>
                      <a:r>
                        <a:rPr lang="en-US" sz="1200" dirty="0">
                          <a:ea typeface="+mn-lt"/>
                          <a:cs typeface="+mn-lt"/>
                          <a:sym typeface="+mn-ea"/>
                        </a:rPr>
                        <a:t> - </a:t>
                      </a:r>
                      <a:r>
                        <a:rPr lang="en-US" sz="1200" dirty="0">
                          <a:ea typeface="+mn-lt"/>
                          <a:cs typeface="+mn-lt"/>
                          <a:sym typeface="+mn-ea"/>
                        </a:rPr>
                        <a:t>Printers are seeking to serve the increasingly demanding customer more quickly, more sustainably, more cheaply, more relevantly and with less or no stock to burden them.</a:t>
                      </a:r>
                      <a:endParaRPr lang="en-US" sz="1200" dirty="0">
                        <a:sym typeface="+mn-ea"/>
                      </a:endParaRPr>
                    </a:p>
                  </a:txBody>
                  <a:tcPr/>
                </a:tc>
              </a:tr>
              <a:tr h="1030605">
                <a:tc>
                  <a:txBody>
                    <a:bodyPr/>
                    <a:p>
                      <a:pPr algn="ctr">
                        <a:buNone/>
                      </a:pPr>
                      <a:r>
                        <a:rPr lang="en-US" sz="1200" b="1">
                          <a:solidFill>
                            <a:schemeClr val="bg1"/>
                          </a:solidFill>
                        </a:rPr>
                        <a:t>2</a:t>
                      </a:r>
                      <a:endParaRPr lang="en-US" sz="1200" b="1">
                        <a:solidFill>
                          <a:schemeClr val="bg1"/>
                        </a:solidFill>
                      </a:endParaRPr>
                    </a:p>
                  </a:txBody>
                  <a:tcPr>
                    <a:solidFill>
                      <a:schemeClr val="accent6">
                        <a:lumMod val="40000"/>
                        <a:lumOff val="60000"/>
                      </a:schemeClr>
                    </a:solidFill>
                  </a:tcPr>
                </a:tc>
                <a:tc>
                  <a:txBody>
                    <a:bodyPr/>
                    <a:p>
                      <a:pPr>
                        <a:buNone/>
                      </a:pPr>
                      <a:r>
                        <a:rPr lang="en-US" sz="1200"/>
                        <a:t>Product</a:t>
                      </a:r>
                      <a:endParaRPr lang="en-US" sz="1200"/>
                    </a:p>
                  </a:txBody>
                  <a:tcPr/>
                </a:tc>
                <a:tc>
                  <a:txBody>
                    <a:bodyPr/>
                    <a:p>
                      <a:pPr>
                        <a:buNone/>
                      </a:pPr>
                      <a:r>
                        <a:rPr lang="en-US" sz="1200" b="1"/>
                        <a:t>Value propositions</a:t>
                      </a:r>
                      <a:r>
                        <a:rPr lang="en-US" sz="1200" b="0" i="1"/>
                        <a:t> (see part four)</a:t>
                      </a:r>
                      <a:endParaRPr lang="en-US" altLang="en-US" sz="1200"/>
                    </a:p>
                    <a:p>
                      <a:pPr>
                        <a:buNone/>
                      </a:pPr>
                      <a:r>
                        <a:rPr lang="en-US" altLang="en-US" sz="1200" b="1"/>
                        <a:t>Service description</a:t>
                      </a:r>
                      <a:r>
                        <a:rPr lang="en-US" altLang="en-US" sz="1200"/>
                        <a:t> - Providing indoor and outdoor point-of-sale materials and other printed items</a:t>
                      </a:r>
                      <a:endParaRPr lang="en-US" altLang="en-US" sz="1200"/>
                    </a:p>
                    <a:p>
                      <a:pPr>
                        <a:buNone/>
                      </a:pPr>
                      <a:r>
                        <a:rPr lang="en-US" altLang="en-US" sz="1200" b="1"/>
                        <a:t>Pricing</a:t>
                      </a:r>
                      <a:r>
                        <a:rPr lang="en-US" altLang="en-US" sz="1200"/>
                        <a:t> - Competitive pricing (cost-base pricing)</a:t>
                      </a:r>
                      <a:endParaRPr lang="en-US" altLang="en-US" sz="1200"/>
                    </a:p>
                    <a:p>
                      <a:pPr>
                        <a:buNone/>
                      </a:pPr>
                      <a:r>
                        <a:rPr lang="en-US" altLang="en-US" sz="1200" b="1"/>
                        <a:t>Competitive differentiation</a:t>
                      </a:r>
                      <a:r>
                        <a:rPr lang="en-US" altLang="en-US" sz="1200"/>
                        <a:t> - </a:t>
                      </a:r>
                      <a:r>
                        <a:rPr lang="en-US" sz="1200" dirty="0">
                          <a:solidFill>
                            <a:schemeClr val="tx1"/>
                          </a:solidFill>
                          <a:effectLst/>
                          <a:sym typeface="+mn-ea"/>
                        </a:rPr>
                        <a:t>Capable of delivery large amount of printings for small &amp; medium sized business and custom printings with automating workflow from order placing to product administration.</a:t>
                      </a:r>
                      <a:endParaRPr lang="en-US" altLang="en-US" sz="1200"/>
                    </a:p>
                  </a:txBody>
                  <a:tcPr/>
                </a:tc>
              </a:tr>
              <a:tr h="640080">
                <a:tc>
                  <a:txBody>
                    <a:bodyPr/>
                    <a:p>
                      <a:pPr algn="ctr">
                        <a:buNone/>
                      </a:pPr>
                      <a:r>
                        <a:rPr lang="en-US" sz="1200" b="1">
                          <a:solidFill>
                            <a:schemeClr val="bg1"/>
                          </a:solidFill>
                        </a:rPr>
                        <a:t>3</a:t>
                      </a:r>
                      <a:endParaRPr lang="en-US" sz="1200" b="1">
                        <a:solidFill>
                          <a:schemeClr val="bg1"/>
                        </a:solidFill>
                      </a:endParaRPr>
                    </a:p>
                  </a:txBody>
                  <a:tcPr>
                    <a:solidFill>
                      <a:schemeClr val="accent6">
                        <a:lumMod val="60000"/>
                        <a:lumOff val="40000"/>
                      </a:schemeClr>
                    </a:solidFill>
                  </a:tcPr>
                </a:tc>
                <a:tc>
                  <a:txBody>
                    <a:bodyPr/>
                    <a:p>
                      <a:pPr>
                        <a:buNone/>
                      </a:pPr>
                      <a:r>
                        <a:rPr lang="en-US" sz="1200"/>
                        <a:t>Launch planning</a:t>
                      </a:r>
                      <a:endParaRPr lang="en-US" sz="1200"/>
                    </a:p>
                  </a:txBody>
                  <a:tcPr/>
                </a:tc>
                <a:tc>
                  <a:txBody>
                    <a:bodyPr/>
                    <a:p>
                      <a:pPr>
                        <a:buNone/>
                      </a:pPr>
                      <a:r>
                        <a:rPr lang="en-US" sz="1200" b="1"/>
                        <a:t>Timing</a:t>
                      </a:r>
                      <a:r>
                        <a:rPr lang="en-US" sz="1200"/>
                        <a:t> - Q1/2026 </a:t>
                      </a:r>
                      <a:endParaRPr lang="en-US" sz="1200"/>
                    </a:p>
                    <a:p>
                      <a:pPr>
                        <a:buNone/>
                      </a:pPr>
                      <a:r>
                        <a:rPr lang="en-US" sz="1200" b="1"/>
                        <a:t>Budget</a:t>
                      </a:r>
                      <a:r>
                        <a:rPr lang="en-US" sz="1200"/>
                        <a:t> - $3,000</a:t>
                      </a:r>
                      <a:endParaRPr lang="en-US" sz="1200"/>
                    </a:p>
                    <a:p>
                      <a:pPr>
                        <a:buNone/>
                      </a:pPr>
                      <a:r>
                        <a:rPr lang="en-US" sz="1200" b="1"/>
                        <a:t>Goals &amp; metrics</a:t>
                      </a:r>
                      <a:r>
                        <a:rPr lang="en-US" sz="1200" i="1"/>
                        <a:t> (see OKRs and customer journey)</a:t>
                      </a:r>
                      <a:endParaRPr lang="en-US" sz="1200" i="1"/>
                    </a:p>
                  </a:txBody>
                  <a:tcPr/>
                </a:tc>
              </a:tr>
              <a:tr h="457200">
                <a:tc>
                  <a:txBody>
                    <a:bodyPr/>
                    <a:p>
                      <a:pPr algn="ctr">
                        <a:buNone/>
                      </a:pPr>
                      <a:r>
                        <a:rPr lang="en-US" sz="1200" b="1">
                          <a:solidFill>
                            <a:schemeClr val="bg1"/>
                          </a:solidFill>
                        </a:rPr>
                        <a:t>4</a:t>
                      </a:r>
                      <a:endParaRPr lang="en-US" sz="1200" b="1">
                        <a:solidFill>
                          <a:schemeClr val="bg1"/>
                        </a:solidFill>
                      </a:endParaRPr>
                    </a:p>
                  </a:txBody>
                  <a:tcPr>
                    <a:solidFill>
                      <a:srgbClr val="92D050"/>
                    </a:solidFill>
                  </a:tcPr>
                </a:tc>
                <a:tc>
                  <a:txBody>
                    <a:bodyPr/>
                    <a:p>
                      <a:pPr>
                        <a:buNone/>
                      </a:pPr>
                      <a:r>
                        <a:rPr lang="en-US" sz="1200"/>
                        <a:t>Messaging</a:t>
                      </a:r>
                      <a:endParaRPr lang="en-US" sz="1200"/>
                    </a:p>
                  </a:txBody>
                  <a:tcPr/>
                </a:tc>
                <a:tc>
                  <a:txBody>
                    <a:bodyPr/>
                    <a:p>
                      <a:pPr>
                        <a:buNone/>
                      </a:pPr>
                      <a:r>
                        <a:rPr lang="en-US" sz="1200" dirty="0">
                          <a:ea typeface="+mn-lt"/>
                          <a:cs typeface="+mn-lt"/>
                          <a:sym typeface="+mn-ea"/>
                        </a:rPr>
                        <a:t>Customized marketing messages in promotional and marketing strategies is one of the drivers of the commercial printing industry. </a:t>
                      </a:r>
                      <a:endParaRPr lang="en-US" sz="1200" dirty="0">
                        <a:ea typeface="+mn-lt"/>
                        <a:cs typeface="+mn-lt"/>
                        <a:sym typeface="+mn-ea"/>
                      </a:endParaRPr>
                    </a:p>
                  </a:txBody>
                  <a:tcPr/>
                </a:tc>
              </a:tr>
              <a:tr h="457200">
                <a:tc>
                  <a:txBody>
                    <a:bodyPr/>
                    <a:p>
                      <a:pPr algn="ctr">
                        <a:buNone/>
                      </a:pPr>
                      <a:r>
                        <a:rPr lang="en-US" sz="1200" b="1">
                          <a:solidFill>
                            <a:schemeClr val="bg1"/>
                          </a:solidFill>
                        </a:rPr>
                        <a:t>5</a:t>
                      </a:r>
                      <a:endParaRPr lang="en-US" sz="1200" b="1">
                        <a:solidFill>
                          <a:schemeClr val="bg1"/>
                        </a:solidFill>
                      </a:endParaRPr>
                    </a:p>
                  </a:txBody>
                  <a:tcPr>
                    <a:solidFill>
                      <a:schemeClr val="accent6"/>
                    </a:solidFill>
                  </a:tcPr>
                </a:tc>
                <a:tc>
                  <a:txBody>
                    <a:bodyPr/>
                    <a:p>
                      <a:pPr>
                        <a:buNone/>
                      </a:pPr>
                      <a:r>
                        <a:rPr lang="en-US" sz="1200"/>
                        <a:t>Awareness, Interest, preference</a:t>
                      </a:r>
                      <a:endParaRPr lang="en-US" sz="1200"/>
                    </a:p>
                  </a:txBody>
                  <a:tcPr/>
                </a:tc>
                <a:tc>
                  <a:txBody>
                    <a:bodyPr/>
                    <a:p>
                      <a:pPr>
                        <a:buNone/>
                      </a:pPr>
                      <a:r>
                        <a:rPr lang="en-US" sz="1200"/>
                        <a:t>Guiding customers throough customer journey with targeted content.</a:t>
                      </a:r>
                      <a:endParaRPr lang="en-US" sz="1200"/>
                    </a:p>
                    <a:p>
                      <a:pPr>
                        <a:buNone/>
                      </a:pPr>
                      <a:r>
                        <a:rPr lang="en-US" sz="1200"/>
                        <a:t>Launching social media advertisements, Google Search advertisement, marcom.</a:t>
                      </a:r>
                      <a:endParaRPr lang="en-US" sz="1200"/>
                    </a:p>
                  </a:txBody>
                  <a:tcPr/>
                </a:tc>
              </a:tr>
              <a:tr h="457200">
                <a:tc>
                  <a:txBody>
                    <a:bodyPr/>
                    <a:p>
                      <a:pPr algn="ctr">
                        <a:buNone/>
                      </a:pPr>
                      <a:r>
                        <a:rPr lang="en-US" sz="1200" b="1">
                          <a:solidFill>
                            <a:schemeClr val="bg1"/>
                          </a:solidFill>
                        </a:rPr>
                        <a:t>6</a:t>
                      </a:r>
                      <a:endParaRPr lang="en-US" sz="1200" b="1">
                        <a:solidFill>
                          <a:schemeClr val="bg1"/>
                        </a:solidFill>
                      </a:endParaRPr>
                    </a:p>
                  </a:txBody>
                  <a:tcPr>
                    <a:solidFill>
                      <a:schemeClr val="accent6">
                        <a:lumMod val="75000"/>
                      </a:schemeClr>
                    </a:solidFill>
                  </a:tcPr>
                </a:tc>
                <a:tc>
                  <a:txBody>
                    <a:bodyPr/>
                    <a:p>
                      <a:pPr>
                        <a:buNone/>
                      </a:pPr>
                      <a:r>
                        <a:rPr lang="en-US" sz="1200"/>
                        <a:t>Sales &amp; channels</a:t>
                      </a:r>
                      <a:endParaRPr lang="en-US" sz="1200"/>
                    </a:p>
                  </a:txBody>
                  <a:tcPr/>
                </a:tc>
                <a:tc>
                  <a:txBody>
                    <a:bodyPr/>
                    <a:p>
                      <a:pPr>
                        <a:buNone/>
                      </a:pPr>
                      <a:r>
                        <a:rPr lang="en-US" sz="1200"/>
                        <a:t>Trainng of sales reps and customer support.</a:t>
                      </a:r>
                      <a:endParaRPr lang="en-US" sz="1200"/>
                    </a:p>
                    <a:p>
                      <a:pPr>
                        <a:buNone/>
                      </a:pPr>
                      <a:r>
                        <a:rPr lang="en-US" sz="1200"/>
                        <a:t>Launching sales promotions.</a:t>
                      </a:r>
                      <a:endParaRPr lang="en-US" sz="1200"/>
                    </a:p>
                  </a:txBody>
                  <a:tcPr/>
                </a:tc>
              </a:tr>
              <a:tr h="292100">
                <a:tc>
                  <a:txBody>
                    <a:bodyPr/>
                    <a:p>
                      <a:pPr algn="ctr">
                        <a:buNone/>
                      </a:pPr>
                      <a:r>
                        <a:rPr lang="en-US" sz="1200" b="1">
                          <a:solidFill>
                            <a:schemeClr val="bg1"/>
                          </a:solidFill>
                        </a:rPr>
                        <a:t>7</a:t>
                      </a:r>
                      <a:endParaRPr lang="en-US" sz="1200" b="1">
                        <a:solidFill>
                          <a:schemeClr val="bg1"/>
                        </a:solidFill>
                      </a:endParaRPr>
                    </a:p>
                  </a:txBody>
                  <a:tcPr>
                    <a:solidFill>
                      <a:schemeClr val="accent6">
                        <a:lumMod val="50000"/>
                      </a:schemeClr>
                    </a:solidFill>
                  </a:tcPr>
                </a:tc>
                <a:tc>
                  <a:txBody>
                    <a:bodyPr/>
                    <a:p>
                      <a:pPr>
                        <a:buNone/>
                      </a:pPr>
                      <a:r>
                        <a:rPr lang="en-US" sz="1200"/>
                        <a:t>Technical support</a:t>
                      </a:r>
                      <a:endParaRPr lang="en-US" sz="1200"/>
                    </a:p>
                  </a:txBody>
                  <a:tcPr/>
                </a:tc>
                <a:tc>
                  <a:txBody>
                    <a:bodyPr/>
                    <a:p>
                      <a:pPr>
                        <a:buNone/>
                      </a:pPr>
                      <a:r>
                        <a:rPr lang="en-US" sz="1200"/>
                        <a:t>Training and preparation.</a:t>
                      </a:r>
                      <a:endParaRPr lang="en-US" sz="1200"/>
                    </a:p>
                  </a:txBody>
                  <a:tcPr/>
                </a:tc>
              </a:tr>
            </a:tbl>
          </a:graphicData>
        </a:graphic>
      </p:graphicFrame>
      <p:pic>
        <p:nvPicPr>
          <p:cNvPr id="4" name="图片 28"/>
          <p:cNvPicPr>
            <a:picLocks noChangeAspect="1"/>
          </p:cNvPicPr>
          <p:nvPr/>
        </p:nvPicPr>
        <p:blipFill rotWithShape="1">
          <a:blip r:embed="rId2">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0" y="2804807"/>
            <a:ext cx="1905000" cy="405319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3350" y="2724150"/>
            <a:ext cx="2076450" cy="39052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矩形 11"/>
          <p:cNvSpPr/>
          <p:nvPr/>
        </p:nvSpPr>
        <p:spPr>
          <a:xfrm>
            <a:off x="9677400" y="133351"/>
            <a:ext cx="2266446" cy="33321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1"/>
          <p:cNvGrpSpPr/>
          <p:nvPr/>
        </p:nvGrpSpPr>
        <p:grpSpPr>
          <a:xfrm>
            <a:off x="-9021" y="0"/>
            <a:ext cx="12201021" cy="6858000"/>
            <a:chOff x="-9021" y="0"/>
            <a:chExt cx="12201021" cy="6858000"/>
          </a:xfrm>
        </p:grpSpPr>
        <p:grpSp>
          <p:nvGrpSpPr>
            <p:cNvPr id="6" name="组合 5"/>
            <p:cNvGrpSpPr/>
            <p:nvPr/>
          </p:nvGrpSpPr>
          <p:grpSpPr>
            <a:xfrm>
              <a:off x="371475" y="304801"/>
              <a:ext cx="11458575" cy="6286500"/>
              <a:chOff x="-2609147" y="-1363451"/>
              <a:chExt cx="8579152" cy="3130510"/>
            </a:xfrm>
          </p:grpSpPr>
          <p:cxnSp>
            <p:nvCxnSpPr>
              <p:cNvPr id="7" name="直接连接符 6"/>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8" name="直接连接符 7"/>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9" name="直接连接符 8"/>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0" name="直接连接符 9"/>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3" name="图片 2"/>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9021" y="1913106"/>
              <a:ext cx="2324100" cy="4944894"/>
            </a:xfrm>
            <a:prstGeom prst="rect">
              <a:avLst/>
            </a:prstGeom>
          </p:spPr>
        </p:pic>
        <p:pic>
          <p:nvPicPr>
            <p:cNvPr id="4" name="图片 3"/>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l="89531" b="42000"/>
            <a:stretch>
              <a:fillRect/>
            </a:stretch>
          </p:blipFill>
          <p:spPr>
            <a:xfrm>
              <a:off x="9594702" y="0"/>
              <a:ext cx="2597298" cy="4171950"/>
            </a:xfrm>
            <a:prstGeom prst="rect">
              <a:avLst/>
            </a:prstGeom>
          </p:spPr>
        </p:pic>
      </p:grpSp>
      <p:sp>
        <p:nvSpPr>
          <p:cNvPr id="23" name="矩形 22"/>
          <p:cNvSpPr/>
          <p:nvPr/>
        </p:nvSpPr>
        <p:spPr>
          <a:xfrm>
            <a:off x="2806285" y="3019262"/>
            <a:ext cx="6598762" cy="1445260"/>
          </a:xfrm>
          <a:prstGeom prst="rect">
            <a:avLst/>
          </a:prstGeom>
        </p:spPr>
        <p:txBody>
          <a:bodyPr wrap="square">
            <a:spAutoFit/>
          </a:bodyPr>
          <a:lstStyle/>
          <a:p>
            <a:pPr algn="dist"/>
            <a:r>
              <a:rPr lang="en-US" altLang="zh-CN" sz="8800">
                <a:solidFill>
                  <a:srgbClr val="789363"/>
                </a:solidFill>
                <a:latin typeface="Arial" panose="020B0604020202020204" pitchFamily="34" charset="0"/>
                <a:ea typeface="Arial" panose="020B0604020202020204" pitchFamily="34" charset="0"/>
              </a:rPr>
              <a:t>PART FOUR</a:t>
            </a:r>
            <a:endParaRPr lang="en-US" altLang="zh-CN" sz="8800">
              <a:solidFill>
                <a:srgbClr val="789363"/>
              </a:solidFill>
              <a:latin typeface="Arial" panose="020B0604020202020204" pitchFamily="34" charset="0"/>
              <a:ea typeface="Arial" panose="020B0604020202020204" pitchFamily="34" charset="0"/>
            </a:endParaRPr>
          </a:p>
        </p:txBody>
      </p:sp>
      <p:sp>
        <p:nvSpPr>
          <p:cNvPr id="24" name="文本框 23"/>
          <p:cNvSpPr txBox="1"/>
          <p:nvPr/>
        </p:nvSpPr>
        <p:spPr>
          <a:xfrm>
            <a:off x="2328807" y="4394539"/>
            <a:ext cx="7540628" cy="368300"/>
          </a:xfrm>
          <a:prstGeom prst="rect">
            <a:avLst/>
          </a:prstGeom>
          <a:noFill/>
        </p:spPr>
        <p:txBody>
          <a:bodyPr wrap="square" rtlCol="0">
            <a:spAutoFit/>
          </a:bodyPr>
          <a:lstStyle/>
          <a:p>
            <a:pPr algn="ctr">
              <a:lnSpc>
                <a:spcPct val="150000"/>
              </a:lnSpc>
            </a:pPr>
            <a:r>
              <a:rPr lang="en-US" altLang="zh-CN" sz="1200" b="1" dirty="0">
                <a:solidFill>
                  <a:prstClr val="black">
                    <a:lumMod val="65000"/>
                    <a:lumOff val="35000"/>
                  </a:prstClr>
                </a:solidFill>
                <a:cs typeface="+mn-ea"/>
                <a:sym typeface="+mn-lt"/>
              </a:rPr>
              <a:t>Lifecycle Management</a:t>
            </a:r>
            <a:r>
              <a:rPr lang="en-US" altLang="zh-CN" sz="1200" dirty="0">
                <a:solidFill>
                  <a:prstClr val="black">
                    <a:lumMod val="65000"/>
                    <a:lumOff val="35000"/>
                  </a:prstClr>
                </a:solidFill>
                <a:cs typeface="+mn-ea"/>
                <a:sym typeface="+mn-lt"/>
              </a:rPr>
              <a:t> - Positioning, Marketing &amp; Sales</a:t>
            </a:r>
            <a:endParaRPr lang="zh-CN" altLang="en-US" sz="1200" dirty="0">
              <a:solidFill>
                <a:prstClr val="black">
                  <a:lumMod val="65000"/>
                  <a:lumOff val="35000"/>
                </a:prstClr>
              </a:solidFill>
              <a:cs typeface="+mn-ea"/>
              <a:sym typeface="+mn-lt"/>
            </a:endParaRPr>
          </a:p>
        </p:txBody>
      </p:sp>
      <p:cxnSp>
        <p:nvCxnSpPr>
          <p:cNvPr id="25" name="直接连接符 24"/>
          <p:cNvCxnSpPr/>
          <p:nvPr/>
        </p:nvCxnSpPr>
        <p:spPr>
          <a:xfrm>
            <a:off x="2939183" y="2860858"/>
            <a:ext cx="6320724" cy="0"/>
          </a:xfrm>
          <a:prstGeom prst="line">
            <a:avLst/>
          </a:prstGeom>
          <a:noFill/>
          <a:ln w="28575" cap="flat" cmpd="sng" algn="ctr">
            <a:solidFill>
              <a:srgbClr val="9EB38E">
                <a:alpha val="50000"/>
              </a:srgbClr>
            </a:solidFill>
            <a:prstDash val="solid"/>
            <a:miter lim="800000"/>
          </a:ln>
          <a:effectLst/>
        </p:spPr>
      </p:cxnSp>
      <p:pic>
        <p:nvPicPr>
          <p:cNvPr id="31" name="图片 30"/>
          <p:cNvPicPr>
            <a:picLocks noChangeAspect="1"/>
          </p:cNvPicPr>
          <p:nvPr/>
        </p:nvPicPr>
        <p:blipFill rotWithShape="1">
          <a:blip r:embed="rId2">
            <a:clrChange>
              <a:clrFrom>
                <a:srgbClr val="F9F9FB"/>
              </a:clrFrom>
              <a:clrTo>
                <a:srgbClr val="F9F9FB">
                  <a:alpha val="0"/>
                </a:srgbClr>
              </a:clrTo>
            </a:clrChange>
            <a:extLst>
              <a:ext uri="{BEBA8EAE-BF5A-486C-A8C5-ECC9F3942E4B}">
                <a14:imgProps xmlns:a14="http://schemas.microsoft.com/office/drawing/2010/main">
                  <a14:imgLayer r:embed="rId3">
                    <a14:imgEffect>
                      <a14:backgroundRemoval t="79167" b="95167" l="8854" r="15417">
                        <a14:foregroundMark x1="13021" y1="83667" x2="9167" y2="93833"/>
                        <a14:foregroundMark x1="12240" y1="83667" x2="13021" y2="82833"/>
                        <a14:foregroundMark x1="11198" y1="85667" x2="13229" y2="83000"/>
                        <a14:foregroundMark x1="13229" y1="83000" x2="15417" y2="84667"/>
                        <a14:foregroundMark x1="15417" y1="84667" x2="13646" y2="88500"/>
                        <a14:foregroundMark x1="13646" y1="88500" x2="11042" y2="86167"/>
                        <a14:foregroundMark x1="11042" y1="86167" x2="10885" y2="84500"/>
                        <a14:foregroundMark x1="11250" y1="84000" x2="13802" y2="87333"/>
                        <a14:foregroundMark x1="13802" y1="87333" x2="11719" y2="85833"/>
                        <a14:foregroundMark x1="11719" y1="85833" x2="11406" y2="82500"/>
                        <a14:foregroundMark x1="13594" y1="85167" x2="12240" y2="91667"/>
                        <a14:foregroundMark x1="12240" y1="91667" x2="10104" y2="95333"/>
                        <a14:foregroundMark x1="10104" y1="95333" x2="12500" y2="89500"/>
                        <a14:foregroundMark x1="11510" y1="91167" x2="8854" y2="94833"/>
                        <a14:foregroundMark x1="8854" y1="94833" x2="12604" y2="85000"/>
                        <a14:foregroundMark x1="12448" y1="82833" x2="11146" y2="86000"/>
                      </a14:backgroundRemoval>
                    </a14:imgEffect>
                  </a14:imgLayer>
                </a14:imgProps>
              </a:ext>
              <a:ext uri="{28A0092B-C50C-407E-A947-70E740481C1C}">
                <a14:useLocalDpi xmlns:a14="http://schemas.microsoft.com/office/drawing/2010/main" val="0"/>
              </a:ext>
            </a:extLst>
          </a:blip>
          <a:srcRect l="8690" t="77403" r="84961" b="4127"/>
          <a:stretch>
            <a:fillRect/>
          </a:stretch>
        </p:blipFill>
        <p:spPr>
          <a:xfrm rot="18770060">
            <a:off x="5546937" y="3350302"/>
            <a:ext cx="792730" cy="720665"/>
          </a:xfrm>
          <a:custGeom>
            <a:avLst/>
            <a:gdLst>
              <a:gd name="connsiteX0" fmla="*/ 0 w 1411309"/>
              <a:gd name="connsiteY0" fmla="*/ 0 h 1283011"/>
              <a:gd name="connsiteX1" fmla="*/ 1411309 w 1411309"/>
              <a:gd name="connsiteY1" fmla="*/ 0 h 1283011"/>
              <a:gd name="connsiteX2" fmla="*/ 1411309 w 1411309"/>
              <a:gd name="connsiteY2" fmla="*/ 1283011 h 1283011"/>
              <a:gd name="connsiteX3" fmla="*/ 0 w 1411309"/>
              <a:gd name="connsiteY3" fmla="*/ 1283011 h 1283011"/>
              <a:gd name="connsiteX4" fmla="*/ 0 w 1411309"/>
              <a:gd name="connsiteY4" fmla="*/ 1240817 h 1283011"/>
              <a:gd name="connsiteX5" fmla="*/ 144887 w 1411309"/>
              <a:gd name="connsiteY5" fmla="*/ 1116677 h 1283011"/>
              <a:gd name="connsiteX6" fmla="*/ 0 w 1411309"/>
              <a:gd name="connsiteY6" fmla="*/ 947575 h 128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09" h="1283011">
                <a:moveTo>
                  <a:pt x="0" y="0"/>
                </a:moveTo>
                <a:lnTo>
                  <a:pt x="1411309" y="0"/>
                </a:lnTo>
                <a:lnTo>
                  <a:pt x="1411309" y="1283011"/>
                </a:lnTo>
                <a:lnTo>
                  <a:pt x="0" y="1283011"/>
                </a:lnTo>
                <a:lnTo>
                  <a:pt x="0" y="1240817"/>
                </a:lnTo>
                <a:lnTo>
                  <a:pt x="144887" y="1116677"/>
                </a:lnTo>
                <a:lnTo>
                  <a:pt x="0" y="947575"/>
                </a:lnTo>
                <a:close/>
              </a:path>
            </a:pathLst>
          </a:cu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21230" y="1333500"/>
            <a:ext cx="7719060" cy="4095750"/>
          </a:xfrm>
          <a:prstGeom prst="rect">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6" name="组合 15"/>
          <p:cNvGrpSpPr/>
          <p:nvPr/>
        </p:nvGrpSpPr>
        <p:grpSpPr>
          <a:xfrm>
            <a:off x="2458720" y="1759585"/>
            <a:ext cx="7261860" cy="3405504"/>
            <a:chOff x="1238626" y="1485301"/>
            <a:chExt cx="3085346" cy="1016890"/>
          </a:xfrm>
        </p:grpSpPr>
        <p:sp>
          <p:nvSpPr>
            <p:cNvPr id="17" name="文本框 16"/>
            <p:cNvSpPr txBox="1"/>
            <p:nvPr/>
          </p:nvSpPr>
          <p:spPr>
            <a:xfrm>
              <a:off x="1373436" y="1485301"/>
              <a:ext cx="2699641" cy="155861"/>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a:solidFill>
                    <a:prstClr val="black">
                      <a:lumMod val="85000"/>
                      <a:lumOff val="15000"/>
                    </a:prstClr>
                  </a:solidFill>
                  <a:latin typeface="+mn-lt"/>
                  <a:ea typeface="+mn-ea"/>
                  <a:cs typeface="+mn-ea"/>
                  <a:sym typeface="+mn-lt"/>
                </a:rPr>
                <a:t>VALUE PROPOSITION</a:t>
              </a:r>
              <a:endParaRPr lang="zh-CN" altLang="en-US" sz="2800" dirty="0">
                <a:solidFill>
                  <a:prstClr val="black">
                    <a:lumMod val="85000"/>
                    <a:lumOff val="15000"/>
                  </a:prstClr>
                </a:solidFill>
                <a:latin typeface="+mn-lt"/>
                <a:ea typeface="+mn-ea"/>
                <a:cs typeface="+mn-ea"/>
                <a:sym typeface="+mn-lt"/>
              </a:endParaRPr>
            </a:p>
          </p:txBody>
        </p:sp>
        <p:sp>
          <p:nvSpPr>
            <p:cNvPr id="18" name="文本框 17"/>
            <p:cNvSpPr txBox="1"/>
            <p:nvPr/>
          </p:nvSpPr>
          <p:spPr>
            <a:xfrm>
              <a:off x="1238626" y="1798351"/>
              <a:ext cx="3085346" cy="703840"/>
            </a:xfrm>
            <a:prstGeom prst="rect">
              <a:avLst/>
            </a:prstGeom>
            <a:noFill/>
          </p:spPr>
          <p:txBody>
            <a:bodyPr wrap="square" rtlCol="0">
              <a:noAutofit/>
            </a:bodyPr>
            <a:lstStyle/>
            <a:p>
              <a:pPr algn="ctr"/>
              <a:r>
                <a:rPr lang="en-US" altLang="en-US" sz="2000" dirty="0"/>
                <a:t>At Arrowprint, we understand the importance of making a lasting impression. Whether you are a business owner looking to enhance your brand identity or an individual seeking personalized gifts, our dedicated team is here to bring your vision to life. </a:t>
              </a:r>
              <a:r>
                <a:rPr lang="en-US" altLang="en-US" sz="2000">
                  <a:sym typeface="+mn-ea"/>
                </a:rPr>
                <a:t>Our expert printers and designers work tirelessly to ensure that every print is of the highest quality, with vibrant colors, sharp images, and crisp text. We pride ourselves on delivering exceptional results that exceed your expectations.</a:t>
              </a:r>
              <a:endParaRPr lang="en-US" altLang="en-US" sz="2000"/>
            </a:p>
            <a:p>
              <a:pPr algn="ctr"/>
              <a:endParaRPr lang="en-US" altLang="en-US" sz="2000" dirty="0"/>
            </a:p>
            <a:p>
              <a:pPr algn="ctr"/>
              <a:endParaRPr lang="en-US" sz="2000" dirty="0"/>
            </a:p>
            <a:p>
              <a:pPr algn="ctr"/>
              <a:endParaRPr lang="en-US" sz="2000" b="0" dirty="0">
                <a:solidFill>
                  <a:schemeClr val="tx1"/>
                </a:solidFill>
              </a:endParaRPr>
            </a:p>
            <a:p>
              <a:pPr algn="ctr"/>
              <a:endParaRPr lang="zh-CN" altLang="en-US" sz="2000" dirty="0">
                <a:solidFill>
                  <a:prstClr val="black">
                    <a:lumMod val="65000"/>
                    <a:lumOff val="35000"/>
                  </a:prstClr>
                </a:solidFill>
                <a:cs typeface="+mn-ea"/>
                <a:sym typeface="+mn-lt"/>
              </a:endParaRPr>
            </a:p>
          </p:txBody>
        </p:sp>
      </p:grpSp>
      <p:pic>
        <p:nvPicPr>
          <p:cNvPr id="22" name="图片 21"/>
          <p:cNvPicPr>
            <a:picLocks noChangeAspect="1"/>
          </p:cNvPicPr>
          <p:nvPr/>
        </p:nvPicPr>
        <p:blipFill rotWithShape="1">
          <a:blip r:embed="rId1" cstate="screen">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5400000">
            <a:off x="3023499" y="537669"/>
            <a:ext cx="1451392" cy="3088070"/>
          </a:xfrm>
          <a:prstGeom prst="rect">
            <a:avLst/>
          </a:prstGeom>
        </p:spPr>
      </p:pic>
      <p:grpSp>
        <p:nvGrpSpPr>
          <p:cNvPr id="24" name="组合 23"/>
          <p:cNvGrpSpPr/>
          <p:nvPr/>
        </p:nvGrpSpPr>
        <p:grpSpPr>
          <a:xfrm>
            <a:off x="371475" y="-16117"/>
            <a:ext cx="11820524" cy="6607418"/>
            <a:chOff x="371475" y="-16117"/>
            <a:chExt cx="11820524" cy="6607418"/>
          </a:xfrm>
        </p:grpSpPr>
        <p:grpSp>
          <p:nvGrpSpPr>
            <p:cNvPr id="25" name="组合 24"/>
            <p:cNvGrpSpPr/>
            <p:nvPr/>
          </p:nvGrpSpPr>
          <p:grpSpPr>
            <a:xfrm>
              <a:off x="371475" y="304801"/>
              <a:ext cx="11458575" cy="6286500"/>
              <a:chOff x="-2609147" y="-1363451"/>
              <a:chExt cx="8579152" cy="3130510"/>
            </a:xfrm>
          </p:grpSpPr>
          <p:cxnSp>
            <p:nvCxnSpPr>
              <p:cNvPr id="27" name="直接连接符 26"/>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28" name="直接连接符 27"/>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9" name="直接连接符 28"/>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30" name="直接连接符 29"/>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25"/>
            <p:cNvPicPr>
              <a:picLocks noChangeAspect="1"/>
            </p:cNvPicPr>
            <p:nvPr/>
          </p:nvPicPr>
          <p:blipFill rotWithShape="1">
            <a:blip r:embed="rId2">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371475" y="-16117"/>
            <a:ext cx="11820524" cy="6607418"/>
            <a:chOff x="371475" y="-16117"/>
            <a:chExt cx="11820524" cy="6607418"/>
          </a:xfrm>
        </p:grpSpPr>
        <p:grpSp>
          <p:nvGrpSpPr>
            <p:cNvPr id="25" name="组合 24"/>
            <p:cNvGrpSpPr/>
            <p:nvPr/>
          </p:nvGrpSpPr>
          <p:grpSpPr>
            <a:xfrm>
              <a:off x="371475" y="304801"/>
              <a:ext cx="11458575" cy="6286500"/>
              <a:chOff x="-2609147" y="-1363451"/>
              <a:chExt cx="8579152" cy="3130510"/>
            </a:xfrm>
          </p:grpSpPr>
          <p:cxnSp>
            <p:nvCxnSpPr>
              <p:cNvPr id="27" name="直接连接符 26"/>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28" name="直接连接符 27"/>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9" name="直接连接符 28"/>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30" name="直接连接符 29"/>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2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sp>
        <p:nvSpPr>
          <p:cNvPr id="49" name="TextBox 48"/>
          <p:cNvSpPr txBox="1"/>
          <p:nvPr/>
        </p:nvSpPr>
        <p:spPr>
          <a:xfrm>
            <a:off x="115570" y="871855"/>
            <a:ext cx="367030" cy="1037590"/>
          </a:xfrm>
          <a:prstGeom prst="rect">
            <a:avLst/>
          </a:prstGeom>
        </p:spPr>
        <p:style>
          <a:lnRef idx="2">
            <a:schemeClr val="accent6"/>
          </a:lnRef>
          <a:fillRef idx="1">
            <a:schemeClr val="lt1"/>
          </a:fillRef>
          <a:effectRef idx="0">
            <a:schemeClr val="accent6"/>
          </a:effectRef>
          <a:fontRef idx="minor">
            <a:schemeClr val="dk1"/>
          </a:fontRef>
        </p:style>
        <p:txBody>
          <a:bodyPr vert="eaVert" wrap="square" rtlCol="0">
            <a:spAutoFit/>
          </a:bodyPr>
          <a:p>
            <a:r>
              <a:rPr lang="en-US" sz="1200" b="1" dirty="0">
                <a:latin typeface="Montserrat" panose="00000500000000000000" charset="0"/>
              </a:rPr>
              <a:t>Pain Points</a:t>
            </a:r>
            <a:endParaRPr lang="vi-VN" sz="1200" b="1" dirty="0">
              <a:latin typeface="Montserrat" panose="00000500000000000000" charset="0"/>
            </a:endParaRPr>
          </a:p>
        </p:txBody>
      </p:sp>
      <p:sp>
        <p:nvSpPr>
          <p:cNvPr id="8" name="TextBox 7"/>
          <p:cNvSpPr txBox="1"/>
          <p:nvPr/>
        </p:nvSpPr>
        <p:spPr>
          <a:xfrm>
            <a:off x="675466" y="104968"/>
            <a:ext cx="2551646" cy="276999"/>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p>
            <a:pPr algn="ctr"/>
            <a:r>
              <a:rPr lang="en-US" sz="1200" b="1" dirty="0">
                <a:solidFill>
                  <a:schemeClr val="bg1"/>
                </a:solidFill>
                <a:latin typeface="Montserrat" panose="00000500000000000000" charset="0"/>
              </a:rPr>
              <a:t>AWARENESS</a:t>
            </a:r>
            <a:endParaRPr lang="vi-VN" sz="1200" b="1" dirty="0">
              <a:solidFill>
                <a:schemeClr val="bg1"/>
              </a:solidFill>
              <a:latin typeface="Montserrat" panose="00000500000000000000" charset="0"/>
            </a:endParaRPr>
          </a:p>
        </p:txBody>
      </p:sp>
      <p:sp>
        <p:nvSpPr>
          <p:cNvPr id="9" name="TextBox 8"/>
          <p:cNvSpPr txBox="1"/>
          <p:nvPr/>
        </p:nvSpPr>
        <p:spPr>
          <a:xfrm>
            <a:off x="3249556" y="102289"/>
            <a:ext cx="2470432" cy="276999"/>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p>
            <a:pPr algn="ctr"/>
            <a:r>
              <a:rPr lang="en-US" sz="1200" b="1" dirty="0">
                <a:solidFill>
                  <a:schemeClr val="bg1"/>
                </a:solidFill>
                <a:latin typeface="Montserrat" panose="00000500000000000000" charset="0"/>
              </a:rPr>
              <a:t>CONSIDERATION</a:t>
            </a:r>
            <a:endParaRPr lang="vi-VN" sz="1200" b="1" dirty="0">
              <a:solidFill>
                <a:schemeClr val="bg1"/>
              </a:solidFill>
              <a:latin typeface="Montserrat" panose="00000500000000000000" charset="0"/>
            </a:endParaRPr>
          </a:p>
        </p:txBody>
      </p:sp>
      <p:sp>
        <p:nvSpPr>
          <p:cNvPr id="13" name="TextBox 12"/>
          <p:cNvSpPr txBox="1"/>
          <p:nvPr/>
        </p:nvSpPr>
        <p:spPr>
          <a:xfrm>
            <a:off x="5742432" y="102289"/>
            <a:ext cx="1300785" cy="276999"/>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p>
            <a:pPr algn="ctr"/>
            <a:r>
              <a:rPr lang="en-US" sz="1200" b="1" dirty="0">
                <a:solidFill>
                  <a:schemeClr val="bg1"/>
                </a:solidFill>
                <a:latin typeface="Montserrat" panose="00000500000000000000" charset="0"/>
              </a:rPr>
              <a:t>PREFERENCE</a:t>
            </a:r>
            <a:endParaRPr lang="vi-VN" sz="1200" b="1" dirty="0">
              <a:solidFill>
                <a:schemeClr val="bg1"/>
              </a:solidFill>
              <a:latin typeface="Montserrat" panose="00000500000000000000" charset="0"/>
            </a:endParaRPr>
          </a:p>
        </p:txBody>
      </p:sp>
      <p:sp>
        <p:nvSpPr>
          <p:cNvPr id="14" name="TextBox 13"/>
          <p:cNvSpPr txBox="1"/>
          <p:nvPr/>
        </p:nvSpPr>
        <p:spPr>
          <a:xfrm>
            <a:off x="7061260" y="105263"/>
            <a:ext cx="2540185" cy="276999"/>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p>
            <a:pPr algn="ctr"/>
            <a:r>
              <a:rPr lang="en-US" sz="1200" b="1" dirty="0">
                <a:solidFill>
                  <a:schemeClr val="bg1"/>
                </a:solidFill>
                <a:latin typeface="Montserrat" panose="00000500000000000000" charset="0"/>
              </a:rPr>
              <a:t>ACTION</a:t>
            </a:r>
            <a:endParaRPr lang="vi-VN" sz="1200" b="1" dirty="0">
              <a:solidFill>
                <a:schemeClr val="bg1"/>
              </a:solidFill>
              <a:latin typeface="Montserrat" panose="00000500000000000000" charset="0"/>
            </a:endParaRPr>
          </a:p>
        </p:txBody>
      </p:sp>
      <p:sp>
        <p:nvSpPr>
          <p:cNvPr id="15" name="TextBox 14"/>
          <p:cNvSpPr txBox="1"/>
          <p:nvPr/>
        </p:nvSpPr>
        <p:spPr>
          <a:xfrm>
            <a:off x="9619488" y="102289"/>
            <a:ext cx="2540185" cy="276999"/>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p>
            <a:pPr algn="ctr"/>
            <a:r>
              <a:rPr lang="en-US" sz="1200" b="1" dirty="0">
                <a:solidFill>
                  <a:schemeClr val="bg1"/>
                </a:solidFill>
                <a:latin typeface="Montserrat" panose="00000500000000000000" charset="0"/>
              </a:rPr>
              <a:t>LOYALTY</a:t>
            </a:r>
            <a:endParaRPr lang="vi-VN" sz="1200" b="1" dirty="0">
              <a:solidFill>
                <a:schemeClr val="bg1"/>
              </a:solidFill>
              <a:latin typeface="Montserrat" panose="00000500000000000000" charset="0"/>
            </a:endParaRPr>
          </a:p>
        </p:txBody>
      </p:sp>
      <p:graphicFrame>
        <p:nvGraphicFramePr>
          <p:cNvPr id="43" name="Table 43"/>
          <p:cNvGraphicFramePr>
            <a:graphicFrameLocks noGrp="1"/>
          </p:cNvGraphicFramePr>
          <p:nvPr/>
        </p:nvGraphicFramePr>
        <p:xfrm>
          <a:off x="675466" y="417056"/>
          <a:ext cx="11484207" cy="254727"/>
        </p:xfrm>
        <a:graphic>
          <a:graphicData uri="http://schemas.openxmlformats.org/drawingml/2006/table">
            <a:tbl>
              <a:tblPr firstRow="1" bandRow="1">
                <a:tableStyleId>{7E9639D4-E3E2-4D34-9284-5A2195B3D0D7}</a:tableStyleId>
              </a:tblPr>
              <a:tblGrid>
                <a:gridCol w="1276023"/>
                <a:gridCol w="1276023"/>
                <a:gridCol w="1276023"/>
                <a:gridCol w="1276023"/>
                <a:gridCol w="1276023"/>
                <a:gridCol w="1276023"/>
                <a:gridCol w="1276023"/>
                <a:gridCol w="1276023"/>
                <a:gridCol w="1276023"/>
              </a:tblGrid>
              <a:tr h="254727">
                <a:tc>
                  <a:txBody>
                    <a:bodyPr/>
                    <a:p>
                      <a:pPr algn="ctr"/>
                      <a:r>
                        <a:rPr lang="en-US" sz="1000" dirty="0"/>
                        <a:t>Define Needs</a:t>
                      </a:r>
                      <a:endParaRPr lang="vi-VN" sz="1000" dirty="0"/>
                    </a:p>
                  </a:txBody>
                  <a:tcPr anchor="ctr"/>
                </a:tc>
                <a:tc>
                  <a:txBody>
                    <a:bodyPr/>
                    <a:p>
                      <a:pPr algn="ctr"/>
                      <a:r>
                        <a:rPr lang="en-US" sz="1000" dirty="0"/>
                        <a:t>Evaluate Needs</a:t>
                      </a:r>
                      <a:endParaRPr lang="vi-VN" sz="1000" dirty="0"/>
                    </a:p>
                  </a:txBody>
                  <a:tcPr anchor="ctr"/>
                </a:tc>
                <a:tc>
                  <a:txBody>
                    <a:bodyPr/>
                    <a:p>
                      <a:pPr algn="ctr"/>
                      <a:r>
                        <a:rPr lang="en-US" sz="1000" dirty="0"/>
                        <a:t>Response Decision</a:t>
                      </a:r>
                      <a:endParaRPr lang="vi-VN" sz="1000" dirty="0"/>
                    </a:p>
                  </a:txBody>
                  <a:tcPr anchor="ctr"/>
                </a:tc>
                <a:tc>
                  <a:txBody>
                    <a:bodyPr/>
                    <a:p>
                      <a:pPr algn="ctr"/>
                      <a:r>
                        <a:rPr lang="en-US" sz="1000" dirty="0"/>
                        <a:t>Category Decision</a:t>
                      </a:r>
                      <a:endParaRPr lang="vi-VN" sz="1000" dirty="0"/>
                    </a:p>
                  </a:txBody>
                  <a:tcPr anchor="ctr"/>
                </a:tc>
                <a:tc>
                  <a:txBody>
                    <a:bodyPr/>
                    <a:p>
                      <a:pPr algn="ctr"/>
                      <a:r>
                        <a:rPr lang="en-US" sz="1000" dirty="0"/>
                        <a:t>Brand Decision</a:t>
                      </a:r>
                      <a:endParaRPr lang="vi-VN" sz="1000" dirty="0"/>
                    </a:p>
                  </a:txBody>
                  <a:tcPr anchor="ctr"/>
                </a:tc>
                <a:tc>
                  <a:txBody>
                    <a:bodyPr/>
                    <a:p>
                      <a:pPr algn="ctr"/>
                      <a:r>
                        <a:rPr lang="en-US" sz="1000" dirty="0"/>
                        <a:t>Purchase</a:t>
                      </a:r>
                      <a:endParaRPr lang="vi-VN" sz="1000" dirty="0"/>
                    </a:p>
                  </a:txBody>
                  <a:tcPr anchor="ctr"/>
                </a:tc>
                <a:tc>
                  <a:txBody>
                    <a:bodyPr/>
                    <a:p>
                      <a:pPr algn="ctr"/>
                      <a:r>
                        <a:rPr lang="en-US" altLang="vi-VN" sz="1000" dirty="0"/>
                        <a:t>Setup/Unbox</a:t>
                      </a:r>
                      <a:endParaRPr lang="en-US" altLang="vi-VN" sz="1000" dirty="0"/>
                    </a:p>
                  </a:txBody>
                  <a:tcPr anchor="ctr"/>
                </a:tc>
                <a:tc>
                  <a:txBody>
                    <a:bodyPr/>
                    <a:p>
                      <a:pPr algn="ctr"/>
                      <a:r>
                        <a:rPr lang="en-US" sz="1000" dirty="0"/>
                        <a:t>Initial Usage</a:t>
                      </a:r>
                      <a:endParaRPr lang="vi-VN" sz="1000" dirty="0"/>
                    </a:p>
                  </a:txBody>
                  <a:tcPr anchor="ctr"/>
                </a:tc>
                <a:tc>
                  <a:txBody>
                    <a:bodyPr/>
                    <a:p>
                      <a:pPr algn="ctr"/>
                      <a:r>
                        <a:rPr lang="en-US" sz="1000" dirty="0"/>
                        <a:t>Extended Usage</a:t>
                      </a:r>
                      <a:endParaRPr lang="vi-VN" sz="1000" dirty="0"/>
                    </a:p>
                  </a:txBody>
                  <a:tcPr anchor="ctr"/>
                </a:tc>
              </a:tr>
            </a:tbl>
          </a:graphicData>
        </a:graphic>
      </p:graphicFrame>
      <p:sp>
        <p:nvSpPr>
          <p:cNvPr id="48" name="TextBox 47"/>
          <p:cNvSpPr txBox="1"/>
          <p:nvPr/>
        </p:nvSpPr>
        <p:spPr>
          <a:xfrm>
            <a:off x="675466" y="869137"/>
            <a:ext cx="2540996" cy="1076325"/>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p>
            <a:pPr marL="171450" indent="-171450">
              <a:buClr>
                <a:schemeClr val="accent6"/>
              </a:buClr>
              <a:buFont typeface="Arial" panose="020B0604020202020204" pitchFamily="34" charset="0"/>
              <a:buChar char="•"/>
            </a:pPr>
            <a:r>
              <a:rPr lang="en-US" sz="800" dirty="0">
                <a:latin typeface="Montserrat" panose="00000500000000000000" charset="0"/>
              </a:rPr>
              <a:t>Prospective customers are not aware of ArrowPrint</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Prospective customers do not know a WTP app exists</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Prospective customers are aware of their needs for efficient printing production</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Prospective customers are requiring better customer services</a:t>
            </a:r>
            <a:endParaRPr lang="en-US" sz="800" dirty="0">
              <a:latin typeface="Montserrat" panose="00000500000000000000" charset="0"/>
            </a:endParaRPr>
          </a:p>
        </p:txBody>
      </p:sp>
      <p:sp>
        <p:nvSpPr>
          <p:cNvPr id="59" name="TextBox 58"/>
          <p:cNvSpPr txBox="1"/>
          <p:nvPr/>
        </p:nvSpPr>
        <p:spPr>
          <a:xfrm>
            <a:off x="3278710" y="869137"/>
            <a:ext cx="2427815" cy="953135"/>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p>
            <a:pPr marL="171450" indent="-171450">
              <a:buClr>
                <a:schemeClr val="accent6"/>
              </a:buClr>
              <a:buFont typeface="Arial" panose="020B0604020202020204" pitchFamily="34" charset="0"/>
              <a:buChar char="•"/>
            </a:pPr>
            <a:r>
              <a:rPr lang="en-US" sz="800" dirty="0">
                <a:latin typeface="Montserrat" panose="00000500000000000000" charset="0"/>
              </a:rPr>
              <a:t>Customers narrow down printing business in the living area</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Customers ask for recommendations from acquaintants</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Customers researching nearby printing with good rating point from google reviews</a:t>
            </a:r>
            <a:endParaRPr lang="en-US" sz="800" dirty="0">
              <a:latin typeface="Montserrat" panose="00000500000000000000" charset="0"/>
            </a:endParaRPr>
          </a:p>
        </p:txBody>
      </p:sp>
      <p:sp>
        <p:nvSpPr>
          <p:cNvPr id="60" name="TextBox 59"/>
          <p:cNvSpPr txBox="1"/>
          <p:nvPr/>
        </p:nvSpPr>
        <p:spPr>
          <a:xfrm>
            <a:off x="5765800" y="864235"/>
            <a:ext cx="1296035" cy="994410"/>
          </a:xfrm>
          <a:prstGeom prst="rect">
            <a:avLst/>
          </a:prstGeom>
        </p:spPr>
        <p:style>
          <a:lnRef idx="2">
            <a:schemeClr val="accent6"/>
          </a:lnRef>
          <a:fillRef idx="1">
            <a:schemeClr val="lt1"/>
          </a:fillRef>
          <a:effectRef idx="0">
            <a:schemeClr val="accent6"/>
          </a:effectRef>
          <a:fontRef idx="minor">
            <a:schemeClr val="dk1"/>
          </a:fontRef>
        </p:style>
        <p:txBody>
          <a:bodyPr wrap="square" rtlCol="0">
            <a:noAutofit/>
          </a:bodyPr>
          <a:p>
            <a:pPr marL="171450" indent="-171450">
              <a:buClr>
                <a:schemeClr val="accent6"/>
              </a:buClr>
              <a:buFont typeface="Arial" panose="020B0604020202020204" pitchFamily="34" charset="0"/>
              <a:buChar char="•"/>
            </a:pPr>
            <a:r>
              <a:rPr lang="en-US" sz="800" dirty="0">
                <a:latin typeface="Montserrat" panose="00000500000000000000" charset="0"/>
              </a:rPr>
              <a:t>Fast delivering</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Supporting staff</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Professional services</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Online payment</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Nearby</a:t>
            </a:r>
            <a:endParaRPr lang="en-US" sz="800" dirty="0">
              <a:latin typeface="Montserrat" panose="00000500000000000000" charset="0"/>
            </a:endParaRPr>
          </a:p>
        </p:txBody>
      </p:sp>
      <p:sp>
        <p:nvSpPr>
          <p:cNvPr id="63" name="TextBox 62"/>
          <p:cNvSpPr txBox="1"/>
          <p:nvPr/>
        </p:nvSpPr>
        <p:spPr>
          <a:xfrm>
            <a:off x="7108532" y="869137"/>
            <a:ext cx="2500801" cy="953135"/>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p>
            <a:pPr marL="171450" indent="-171450">
              <a:buClr>
                <a:schemeClr val="accent6"/>
              </a:buClr>
              <a:buFont typeface="Arial" panose="020B0604020202020204" pitchFamily="34" charset="0"/>
              <a:buChar char="•"/>
            </a:pPr>
            <a:r>
              <a:rPr lang="en-US" sz="800" dirty="0">
                <a:latin typeface="Montserrat" panose="00000500000000000000" charset="0"/>
                <a:sym typeface="+mn-ea"/>
              </a:rPr>
              <a:t>Abling to track down the delivering process</a:t>
            </a:r>
            <a:endParaRPr lang="en-US" sz="800" dirty="0">
              <a:latin typeface="Montserrat" panose="00000500000000000000" charset="0"/>
              <a:sym typeface="+mn-ea"/>
            </a:endParaRPr>
          </a:p>
          <a:p>
            <a:pPr marL="171450" indent="-171450">
              <a:buClr>
                <a:schemeClr val="accent6"/>
              </a:buClr>
              <a:buFont typeface="Arial" panose="020B0604020202020204" pitchFamily="34" charset="0"/>
              <a:buChar char="•"/>
            </a:pPr>
            <a:r>
              <a:rPr lang="en-US" sz="800" dirty="0">
                <a:latin typeface="Montserrat" panose="00000500000000000000" charset="0"/>
                <a:sym typeface="+mn-ea"/>
              </a:rPr>
              <a:t>Incorporating installation and delivering services</a:t>
            </a:r>
            <a:endParaRPr lang="en-US" sz="800" dirty="0">
              <a:latin typeface="Montserrat" panose="00000500000000000000" charset="0"/>
              <a:sym typeface="+mn-ea"/>
            </a:endParaRPr>
          </a:p>
          <a:p>
            <a:pPr marL="171450" indent="-171450">
              <a:buClr>
                <a:schemeClr val="accent6"/>
              </a:buClr>
              <a:buFont typeface="Arial" panose="020B0604020202020204" pitchFamily="34" charset="0"/>
              <a:buChar char="•"/>
            </a:pPr>
            <a:r>
              <a:rPr lang="en-US" sz="800" dirty="0">
                <a:latin typeface="Montserrat" panose="00000500000000000000" charset="0"/>
                <a:sym typeface="+mn-ea"/>
              </a:rPr>
              <a:t>High quality of printing</a:t>
            </a:r>
            <a:endParaRPr lang="en-US" sz="800" dirty="0">
              <a:latin typeface="Montserrat" panose="00000500000000000000" charset="0"/>
              <a:sym typeface="+mn-ea"/>
            </a:endParaRPr>
          </a:p>
          <a:p>
            <a:pPr marL="171450" indent="-171450">
              <a:buClr>
                <a:schemeClr val="accent6"/>
              </a:buClr>
              <a:buFont typeface="Arial" panose="020B0604020202020204" pitchFamily="34" charset="0"/>
              <a:buChar char="•"/>
            </a:pPr>
            <a:r>
              <a:rPr lang="en-US" sz="800" dirty="0">
                <a:latin typeface="Montserrat" panose="00000500000000000000" charset="0"/>
                <a:sym typeface="+mn-ea"/>
              </a:rPr>
              <a:t>On-time delivery</a:t>
            </a:r>
            <a:endParaRPr lang="en-US" sz="800" dirty="0">
              <a:latin typeface="Montserrat" panose="00000500000000000000" charset="0"/>
              <a:sym typeface="+mn-ea"/>
            </a:endParaRPr>
          </a:p>
          <a:p>
            <a:pPr marL="171450" indent="-171450">
              <a:buClr>
                <a:schemeClr val="accent6"/>
              </a:buClr>
              <a:buFont typeface="Arial" panose="020B0604020202020204" pitchFamily="34" charset="0"/>
              <a:buChar char="•"/>
            </a:pPr>
            <a:endParaRPr lang="en-US" sz="800" dirty="0">
              <a:latin typeface="Montserrat" panose="00000500000000000000" charset="0"/>
            </a:endParaRPr>
          </a:p>
        </p:txBody>
      </p:sp>
      <p:sp>
        <p:nvSpPr>
          <p:cNvPr id="64" name="TextBox 63"/>
          <p:cNvSpPr txBox="1"/>
          <p:nvPr/>
        </p:nvSpPr>
        <p:spPr>
          <a:xfrm>
            <a:off x="9639179" y="872111"/>
            <a:ext cx="2500801" cy="953135"/>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p>
            <a:pPr marL="171450" indent="-171450">
              <a:buClr>
                <a:schemeClr val="accent6"/>
              </a:buClr>
              <a:buFont typeface="Arial" panose="020B0604020202020204" pitchFamily="34" charset="0"/>
              <a:buChar char="•"/>
            </a:pPr>
            <a:r>
              <a:rPr lang="en-US" sz="800" dirty="0">
                <a:latin typeface="Montserrat" panose="00000500000000000000" charset="0"/>
                <a:sym typeface="+mn-ea"/>
              </a:rPr>
              <a:t>Maintenance services for signages</a:t>
            </a:r>
            <a:endParaRPr lang="en-US" sz="800" dirty="0">
              <a:latin typeface="Montserrat" panose="00000500000000000000" charset="0"/>
              <a:sym typeface="+mn-ea"/>
            </a:endParaRPr>
          </a:p>
          <a:p>
            <a:pPr marL="171450" indent="-171450">
              <a:buClr>
                <a:schemeClr val="accent6"/>
              </a:buClr>
              <a:buFont typeface="Arial" panose="020B0604020202020204" pitchFamily="34" charset="0"/>
              <a:buChar char="•"/>
            </a:pPr>
            <a:r>
              <a:rPr lang="en-US" sz="800" dirty="0">
                <a:latin typeface="Montserrat" panose="00000500000000000000" charset="0"/>
              </a:rPr>
              <a:t>Reporting issues channel/hotline</a:t>
            </a:r>
            <a:endParaRPr lang="en-US" sz="800" dirty="0">
              <a:latin typeface="Montserrat" panose="00000500000000000000" charset="0"/>
            </a:endParaRPr>
          </a:p>
          <a:p>
            <a:pPr marL="171450" indent="-171450">
              <a:buClr>
                <a:schemeClr val="accent6"/>
              </a:buClr>
              <a:buFont typeface="Arial" panose="020B0604020202020204" pitchFamily="34" charset="0"/>
              <a:buChar char="•"/>
            </a:pPr>
            <a:r>
              <a:rPr lang="en-US" sz="800" dirty="0">
                <a:latin typeface="Montserrat" panose="00000500000000000000" charset="0"/>
              </a:rPr>
              <a:t>Saving points after purchasing for more upcoming promotions</a:t>
            </a:r>
            <a:endParaRPr lang="en-US" sz="800" dirty="0">
              <a:latin typeface="Montserrat" panose="00000500000000000000" charset="0"/>
            </a:endParaRPr>
          </a:p>
          <a:p>
            <a:pPr marL="171450" indent="-171450">
              <a:buClr>
                <a:schemeClr val="accent6"/>
              </a:buClr>
              <a:buFont typeface="Arial" panose="020B0604020202020204" pitchFamily="34" charset="0"/>
              <a:buChar char="•"/>
            </a:pPr>
            <a:endParaRPr lang="en-US" sz="800" dirty="0">
              <a:latin typeface="Montserrat" panose="00000500000000000000" charset="0"/>
            </a:endParaRPr>
          </a:p>
          <a:p>
            <a:pPr marL="171450" indent="-171450">
              <a:buClr>
                <a:schemeClr val="accent6"/>
              </a:buClr>
              <a:buFont typeface="Arial" panose="020B0604020202020204" pitchFamily="34" charset="0"/>
              <a:buChar char="•"/>
            </a:pPr>
            <a:endParaRPr lang="en-US" sz="800" dirty="0">
              <a:latin typeface="Montserrat" panose="00000500000000000000" charset="0"/>
            </a:endParaRPr>
          </a:p>
          <a:p>
            <a:pPr marL="171450" indent="-171450">
              <a:buClr>
                <a:schemeClr val="accent6"/>
              </a:buClr>
              <a:buFont typeface="Arial" panose="020B0604020202020204" pitchFamily="34" charset="0"/>
              <a:buChar char="•"/>
            </a:pPr>
            <a:endParaRPr lang="en-US" sz="800" dirty="0">
              <a:latin typeface="Montserrat" panose="00000500000000000000" charset="0"/>
            </a:endParaRPr>
          </a:p>
        </p:txBody>
      </p:sp>
      <p:sp>
        <p:nvSpPr>
          <p:cNvPr id="39" name="TextBox 5"/>
          <p:cNvSpPr txBox="1"/>
          <p:nvPr/>
        </p:nvSpPr>
        <p:spPr>
          <a:xfrm>
            <a:off x="675465" y="1930615"/>
            <a:ext cx="5041601" cy="646331"/>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Search engines</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Ads</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WOM recommendations</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Product website</a:t>
            </a:r>
            <a:endParaRPr lang="en-US" sz="900" dirty="0">
              <a:solidFill>
                <a:schemeClr val="tx1"/>
              </a:solidFill>
              <a:latin typeface="Montserrat" panose="00000500000000000000" charset="0"/>
            </a:endParaRPr>
          </a:p>
        </p:txBody>
      </p:sp>
      <p:sp>
        <p:nvSpPr>
          <p:cNvPr id="40" name="TextBox 9"/>
          <p:cNvSpPr txBox="1"/>
          <p:nvPr/>
        </p:nvSpPr>
        <p:spPr>
          <a:xfrm>
            <a:off x="5766486" y="1930615"/>
            <a:ext cx="1294774" cy="119888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Search engines</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Social networks</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Customer reviews</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Friends recommendations</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Google business</a:t>
            </a:r>
            <a:endParaRPr lang="en-US" sz="900" dirty="0">
              <a:solidFill>
                <a:schemeClr val="tx1"/>
              </a:solidFill>
              <a:latin typeface="Montserrat" panose="00000500000000000000" charset="0"/>
            </a:endParaRPr>
          </a:p>
        </p:txBody>
      </p:sp>
      <p:sp>
        <p:nvSpPr>
          <p:cNvPr id="41" name="TextBox 10"/>
          <p:cNvSpPr txBox="1"/>
          <p:nvPr/>
        </p:nvSpPr>
        <p:spPr>
          <a:xfrm>
            <a:off x="7107758" y="1930615"/>
            <a:ext cx="2493687" cy="64516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Product website</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Social media</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WTP application</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Chat support (Zalo, Whatsapp)</a:t>
            </a:r>
            <a:endParaRPr lang="en-US" sz="900" dirty="0">
              <a:solidFill>
                <a:schemeClr val="tx1"/>
              </a:solidFill>
              <a:latin typeface="Montserrat" panose="00000500000000000000" charset="0"/>
            </a:endParaRPr>
          </a:p>
        </p:txBody>
      </p:sp>
      <p:sp>
        <p:nvSpPr>
          <p:cNvPr id="42" name="TextBox 11"/>
          <p:cNvSpPr txBox="1"/>
          <p:nvPr/>
        </p:nvSpPr>
        <p:spPr>
          <a:xfrm>
            <a:off x="9647943" y="1930615"/>
            <a:ext cx="2493687" cy="5067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Social media</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WTP application</a:t>
            </a:r>
            <a:endParaRPr lang="en-US" sz="900" dirty="0">
              <a:solidFill>
                <a:schemeClr val="tx1"/>
              </a:solidFill>
              <a:latin typeface="Montserrat" panose="00000500000000000000" charset="0"/>
            </a:endParaRPr>
          </a:p>
          <a:p>
            <a:pPr marL="171450" indent="-171450">
              <a:buClr>
                <a:schemeClr val="bg1"/>
              </a:buClr>
              <a:buFont typeface="Arial" panose="020B0604020202020204" pitchFamily="34" charset="0"/>
              <a:buChar char="•"/>
            </a:pPr>
            <a:r>
              <a:rPr lang="en-US" sz="900" dirty="0">
                <a:solidFill>
                  <a:schemeClr val="tx1"/>
                </a:solidFill>
                <a:latin typeface="Montserrat" panose="00000500000000000000" charset="0"/>
              </a:rPr>
              <a:t>Chat support (Zalo, Whatsapp)</a:t>
            </a:r>
            <a:endParaRPr lang="en-US" sz="900" dirty="0">
              <a:solidFill>
                <a:schemeClr val="tx1"/>
              </a:solidFill>
              <a:latin typeface="Montserrat" panose="00000500000000000000" charset="0"/>
            </a:endParaRPr>
          </a:p>
        </p:txBody>
      </p:sp>
      <p:sp>
        <p:nvSpPr>
          <p:cNvPr id="50" name="TextBox 31"/>
          <p:cNvSpPr txBox="1"/>
          <p:nvPr/>
        </p:nvSpPr>
        <p:spPr>
          <a:xfrm>
            <a:off x="675465" y="2615028"/>
            <a:ext cx="2551646" cy="119888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900" b="1" dirty="0">
                <a:latin typeface="Montserrat" panose="00000500000000000000" charset="0"/>
              </a:rPr>
              <a:t>Annual sales</a:t>
            </a:r>
            <a:endParaRPr lang="en-US" sz="900" b="1" dirty="0">
              <a:latin typeface="Montserrat" panose="00000500000000000000" charset="0"/>
            </a:endParaRPr>
          </a:p>
          <a:p>
            <a:pPr marL="171450" indent="-171450">
              <a:buFont typeface="Arial" panose="020B0604020202020204" pitchFamily="34" charset="0"/>
              <a:buChar char="•"/>
            </a:pPr>
            <a:r>
              <a:rPr lang="en-US" sz="900" dirty="0">
                <a:latin typeface="Montserrat" panose="00000500000000000000" charset="0"/>
              </a:rPr>
              <a:t>Average sales amount</a:t>
            </a:r>
            <a:endParaRPr lang="en-US" sz="900" dirty="0">
              <a:latin typeface="Montserrat" panose="00000500000000000000" charset="0"/>
            </a:endParaRPr>
          </a:p>
          <a:p>
            <a:pPr marL="171450" indent="-171450">
              <a:buFont typeface="Arial" panose="020B0604020202020204" pitchFamily="34" charset="0"/>
              <a:buChar char="•"/>
            </a:pPr>
            <a:r>
              <a:rPr lang="en-US" sz="900" dirty="0">
                <a:latin typeface="Montserrat" panose="00000500000000000000" charset="0"/>
              </a:rPr>
              <a:t>Number of units sold</a:t>
            </a:r>
            <a:endParaRPr lang="en-US" sz="900" dirty="0">
              <a:latin typeface="Montserrat" panose="00000500000000000000" charset="0"/>
            </a:endParaRPr>
          </a:p>
          <a:p>
            <a:pPr indent="0">
              <a:buFont typeface="Arial" panose="020B0604020202020204" pitchFamily="34" charset="0"/>
              <a:buNone/>
            </a:pPr>
            <a:r>
              <a:rPr lang="en-US" sz="900" b="1" dirty="0">
                <a:latin typeface="Montserrat" panose="00000500000000000000" charset="0"/>
              </a:rPr>
              <a:t>Average lifespan </a:t>
            </a:r>
            <a:endParaRPr lang="en-US" sz="900" b="1" dirty="0">
              <a:latin typeface="Montserrat" panose="00000500000000000000" charset="0"/>
            </a:endParaRPr>
          </a:p>
          <a:p>
            <a:pPr marL="171450" indent="-171450">
              <a:buFont typeface="Arial" panose="020B0604020202020204" pitchFamily="34" charset="0"/>
              <a:buChar char="•"/>
            </a:pPr>
            <a:r>
              <a:rPr lang="en-US" sz="900" dirty="0">
                <a:latin typeface="Montserrat" panose="00000500000000000000" charset="0"/>
              </a:rPr>
              <a:t>Churn rate</a:t>
            </a:r>
            <a:endParaRPr lang="en-US" sz="900" dirty="0">
              <a:latin typeface="Montserrat" panose="00000500000000000000" charset="0"/>
            </a:endParaRPr>
          </a:p>
          <a:p>
            <a:pPr indent="0">
              <a:buFont typeface="Arial" panose="020B0604020202020204" pitchFamily="34" charset="0"/>
              <a:buNone/>
            </a:pPr>
            <a:r>
              <a:rPr lang="en-US" sz="900" b="1" dirty="0">
                <a:latin typeface="Montserrat" panose="00000500000000000000" charset="0"/>
              </a:rPr>
              <a:t>Advertising recall</a:t>
            </a:r>
            <a:endParaRPr lang="en-US" sz="900" b="1" dirty="0">
              <a:latin typeface="Montserrat" panose="00000500000000000000" charset="0"/>
            </a:endParaRPr>
          </a:p>
          <a:p>
            <a:pPr marL="171450" indent="-171450">
              <a:buFont typeface="Arial" panose="020B0604020202020204" pitchFamily="34" charset="0"/>
              <a:buChar char="•"/>
            </a:pPr>
            <a:r>
              <a:rPr lang="en-US" sz="900" dirty="0">
                <a:latin typeface="Montserrat" panose="00000500000000000000" charset="0"/>
              </a:rPr>
              <a:t>Page followers</a:t>
            </a:r>
            <a:endParaRPr lang="en-US" sz="900" dirty="0">
              <a:latin typeface="Montserrat" panose="00000500000000000000" charset="0"/>
            </a:endParaRPr>
          </a:p>
          <a:p>
            <a:pPr indent="0">
              <a:buFont typeface="Arial" panose="020B0604020202020204" pitchFamily="34" charset="0"/>
              <a:buNone/>
            </a:pPr>
            <a:endParaRPr lang="en-US" sz="900" dirty="0">
              <a:latin typeface="Montserrat" panose="00000500000000000000" charset="0"/>
            </a:endParaRPr>
          </a:p>
        </p:txBody>
      </p:sp>
      <p:sp>
        <p:nvSpPr>
          <p:cNvPr id="51" name="TextBox 32"/>
          <p:cNvSpPr txBox="1"/>
          <p:nvPr/>
        </p:nvSpPr>
        <p:spPr>
          <a:xfrm>
            <a:off x="5759106" y="3221322"/>
            <a:ext cx="1303693" cy="133794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en-US" sz="900" b="1" dirty="0">
                <a:latin typeface="Montserrat" panose="00000500000000000000" charset="0"/>
              </a:rPr>
              <a:t>Brand leaders &amp; laggards</a:t>
            </a:r>
            <a:endParaRPr lang="en-US" altLang="en-US" sz="900" b="1" dirty="0">
              <a:latin typeface="Montserrat" panose="00000500000000000000" charset="0"/>
            </a:endParaRPr>
          </a:p>
          <a:p>
            <a:pPr marL="171450" indent="-171450">
              <a:buFont typeface="Arial" panose="020B0604020202020204" pitchFamily="34" charset="0"/>
              <a:buChar char="•"/>
            </a:pPr>
            <a:r>
              <a:rPr lang="en-US" altLang="en-US" sz="900" dirty="0">
                <a:latin typeface="Montserrat" panose="00000500000000000000" charset="0"/>
              </a:rPr>
              <a:t>Brand mentions VS other brands</a:t>
            </a:r>
            <a:endParaRPr lang="en-US" altLang="en-US" sz="900" dirty="0">
              <a:latin typeface="Montserrat" panose="00000500000000000000" charset="0"/>
            </a:endParaRPr>
          </a:p>
          <a:p>
            <a:pPr indent="0">
              <a:buFont typeface="Arial" panose="020B0604020202020204" pitchFamily="34" charset="0"/>
              <a:buNone/>
            </a:pPr>
            <a:r>
              <a:rPr lang="en-US" altLang="en-US" sz="900" b="1" dirty="0">
                <a:latin typeface="Montserrat" panose="00000500000000000000" charset="0"/>
              </a:rPr>
              <a:t>Social media</a:t>
            </a:r>
            <a:endParaRPr lang="en-US" altLang="en-US" sz="900" b="1" dirty="0">
              <a:latin typeface="Montserrat" panose="00000500000000000000" charset="0"/>
            </a:endParaRPr>
          </a:p>
          <a:p>
            <a:pPr marL="171450" indent="-171450">
              <a:buFont typeface="Arial" panose="020B0604020202020204" pitchFamily="34" charset="0"/>
              <a:buChar char="•"/>
            </a:pPr>
            <a:r>
              <a:rPr lang="en-US" altLang="en-US" sz="900" dirty="0">
                <a:latin typeface="Montserrat" panose="00000500000000000000" charset="0"/>
              </a:rPr>
              <a:t>Number of mentions: Positive &amp; negative </a:t>
            </a:r>
            <a:endParaRPr lang="en-US" altLang="en-US" sz="900" dirty="0">
              <a:latin typeface="Montserrat" panose="00000500000000000000" charset="0"/>
            </a:endParaRPr>
          </a:p>
        </p:txBody>
      </p:sp>
      <p:sp>
        <p:nvSpPr>
          <p:cNvPr id="52" name="TextBox 33"/>
          <p:cNvSpPr txBox="1"/>
          <p:nvPr/>
        </p:nvSpPr>
        <p:spPr>
          <a:xfrm>
            <a:off x="7104838" y="2615028"/>
            <a:ext cx="2493686" cy="14763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indent="0">
              <a:buFont typeface="Arial" panose="020B0604020202020204" pitchFamily="34" charset="0"/>
              <a:buNone/>
            </a:pPr>
            <a:r>
              <a:rPr lang="en-US" sz="900" b="1" dirty="0">
                <a:latin typeface="Montserrat" panose="00000500000000000000" charset="0"/>
              </a:rPr>
              <a:t>CTR</a:t>
            </a:r>
            <a:endParaRPr lang="en-US" sz="900" b="1" dirty="0">
              <a:latin typeface="Montserrat" panose="00000500000000000000" charset="0"/>
            </a:endParaRPr>
          </a:p>
          <a:p>
            <a:pPr marL="171450" indent="-171450">
              <a:buFont typeface="Arial" panose="020B0604020202020204" pitchFamily="34" charset="0"/>
              <a:buChar char="•"/>
            </a:pPr>
            <a:r>
              <a:rPr lang="en-US" sz="900" dirty="0">
                <a:latin typeface="Montserrat" panose="00000500000000000000" charset="0"/>
              </a:rPr>
              <a:t>%Visitors clicking CTA buttons</a:t>
            </a:r>
            <a:endParaRPr lang="en-US" sz="900" dirty="0">
              <a:latin typeface="Montserrat" panose="00000500000000000000" charset="0"/>
            </a:endParaRPr>
          </a:p>
          <a:p>
            <a:pPr indent="0">
              <a:buFont typeface="Arial" panose="020B0604020202020204" pitchFamily="34" charset="0"/>
              <a:buNone/>
            </a:pPr>
            <a:r>
              <a:rPr lang="en-US" altLang="en-US" sz="900" b="1" dirty="0">
                <a:latin typeface="Montserrat" panose="00000500000000000000" charset="0"/>
              </a:rPr>
              <a:t>Shopping cart abandonment rate</a:t>
            </a:r>
            <a:endParaRPr lang="en-US" altLang="en-US" sz="900" b="1" dirty="0">
              <a:latin typeface="Montserrat" panose="00000500000000000000" charset="0"/>
            </a:endParaRPr>
          </a:p>
          <a:p>
            <a:pPr marL="171450" indent="-171450">
              <a:buFont typeface="Arial" panose="020B0604020202020204" pitchFamily="34" charset="0"/>
              <a:buChar char="•"/>
            </a:pPr>
            <a:r>
              <a:rPr lang="en-US" altLang="en-US" sz="900" dirty="0">
                <a:latin typeface="Montserrat" panose="00000500000000000000" charset="0"/>
              </a:rPr>
              <a:t>%Visitors having items in cart but never order</a:t>
            </a:r>
            <a:endParaRPr lang="en-US" altLang="en-US" sz="900" dirty="0">
              <a:latin typeface="Montserrat" panose="00000500000000000000" charset="0"/>
            </a:endParaRPr>
          </a:p>
          <a:p>
            <a:pPr indent="0">
              <a:buFont typeface="Arial" panose="020B0604020202020204" pitchFamily="34" charset="0"/>
              <a:buNone/>
            </a:pPr>
            <a:r>
              <a:rPr lang="en-US" altLang="en-US" sz="900" b="1" dirty="0">
                <a:latin typeface="Montserrat" panose="00000500000000000000" charset="0"/>
              </a:rPr>
              <a:t>Average time onsite</a:t>
            </a:r>
            <a:endParaRPr lang="en-US" altLang="en-US" sz="900" b="1" dirty="0">
              <a:latin typeface="Montserrat" panose="00000500000000000000" charset="0"/>
            </a:endParaRPr>
          </a:p>
          <a:p>
            <a:pPr marL="171450" indent="-171450">
              <a:buFont typeface="Arial" panose="020B0604020202020204" pitchFamily="34" charset="0"/>
              <a:buChar char="•"/>
            </a:pPr>
            <a:r>
              <a:rPr lang="en-US" altLang="en-US" sz="900" dirty="0">
                <a:latin typeface="Montserrat" panose="00000500000000000000" charset="0"/>
              </a:rPr>
              <a:t>Engagement measurement</a:t>
            </a:r>
            <a:endParaRPr lang="en-US" altLang="en-US" sz="900" dirty="0">
              <a:latin typeface="Montserrat" panose="00000500000000000000" charset="0"/>
            </a:endParaRPr>
          </a:p>
          <a:p>
            <a:pPr indent="0">
              <a:buFont typeface="Arial" panose="020B0604020202020204" pitchFamily="34" charset="0"/>
              <a:buNone/>
            </a:pPr>
            <a:r>
              <a:rPr lang="en-US" altLang="en-US" sz="900" b="1" dirty="0">
                <a:latin typeface="Montserrat" panose="00000500000000000000" charset="0"/>
              </a:rPr>
              <a:t>App downloads</a:t>
            </a:r>
            <a:endParaRPr lang="en-US" altLang="en-US" sz="900" b="1" dirty="0">
              <a:latin typeface="Montserrat" panose="00000500000000000000" charset="0"/>
            </a:endParaRPr>
          </a:p>
          <a:p>
            <a:pPr marL="171450" indent="-171450">
              <a:buFont typeface="Arial" panose="020B0604020202020204" pitchFamily="34" charset="0"/>
              <a:buChar char="•"/>
            </a:pPr>
            <a:r>
              <a:rPr lang="en-US" altLang="en-US" sz="900" dirty="0">
                <a:latin typeface="Montserrat" panose="00000500000000000000" charset="0"/>
              </a:rPr>
              <a:t>Number of downloads on app store</a:t>
            </a:r>
            <a:endParaRPr lang="en-US" altLang="en-US" sz="900" dirty="0">
              <a:latin typeface="Montserrat" panose="00000500000000000000" charset="0"/>
            </a:endParaRPr>
          </a:p>
          <a:p>
            <a:pPr marL="171450" indent="-171450">
              <a:buFont typeface="Arial" panose="020B0604020202020204" pitchFamily="34" charset="0"/>
              <a:buChar char="•"/>
            </a:pPr>
            <a:r>
              <a:rPr lang="en-US" altLang="en-US" sz="900" dirty="0">
                <a:latin typeface="Montserrat" panose="00000500000000000000" charset="0"/>
              </a:rPr>
              <a:t>Daily active users</a:t>
            </a:r>
            <a:endParaRPr lang="en-US" altLang="en-US" sz="900" dirty="0">
              <a:latin typeface="Montserrat" panose="00000500000000000000" charset="0"/>
            </a:endParaRPr>
          </a:p>
        </p:txBody>
      </p:sp>
      <p:sp>
        <p:nvSpPr>
          <p:cNvPr id="53" name="TextBox 34"/>
          <p:cNvSpPr txBox="1"/>
          <p:nvPr/>
        </p:nvSpPr>
        <p:spPr>
          <a:xfrm>
            <a:off x="9647943" y="2481425"/>
            <a:ext cx="2493687" cy="64516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buClr>
                <a:schemeClr val="bg1"/>
              </a:buClr>
            </a:pPr>
            <a:r>
              <a:rPr lang="en-US" sz="900" b="1" dirty="0">
                <a:latin typeface="Montserrat" panose="00000500000000000000" charset="0"/>
              </a:rPr>
              <a:t>Net Promoter Score (NPS</a:t>
            </a:r>
            <a:r>
              <a:rPr lang="en-US" sz="900" dirty="0">
                <a:latin typeface="Montserrat" panose="00000500000000000000" charset="0"/>
              </a:rPr>
              <a:t>)</a:t>
            </a:r>
            <a:endParaRPr lang="en-US" sz="900" dirty="0">
              <a:latin typeface="Montserrat" panose="00000500000000000000" charset="0"/>
            </a:endParaRPr>
          </a:p>
          <a:p>
            <a:pPr marL="171450" indent="-171450">
              <a:buClr>
                <a:srgbClr val="202020"/>
              </a:buClr>
              <a:buFont typeface="Arial" panose="020B0604020202020204" pitchFamily="34" charset="0"/>
              <a:buChar char="•"/>
            </a:pPr>
            <a:r>
              <a:rPr lang="en-US" sz="900" dirty="0">
                <a:latin typeface="Montserrat" panose="00000500000000000000" charset="0"/>
              </a:rPr>
              <a:t>Likelihood to recommend</a:t>
            </a:r>
            <a:endParaRPr lang="en-US" sz="900" dirty="0">
              <a:latin typeface="Montserrat" panose="00000500000000000000" charset="0"/>
            </a:endParaRPr>
          </a:p>
          <a:p>
            <a:pPr indent="0">
              <a:buClr>
                <a:srgbClr val="202020"/>
              </a:buClr>
              <a:buFont typeface="Arial" panose="020B0604020202020204" pitchFamily="34" charset="0"/>
              <a:buNone/>
            </a:pPr>
            <a:r>
              <a:rPr lang="en-US" sz="900" b="1" dirty="0">
                <a:latin typeface="Montserrat" panose="00000500000000000000" charset="0"/>
              </a:rPr>
              <a:t>Retention rate</a:t>
            </a:r>
            <a:endParaRPr lang="en-US" sz="900" b="1" dirty="0">
              <a:latin typeface="Montserrat" panose="00000500000000000000" charset="0"/>
            </a:endParaRPr>
          </a:p>
          <a:p>
            <a:pPr marL="171450" indent="-171450">
              <a:buClr>
                <a:srgbClr val="202020"/>
              </a:buClr>
              <a:buFont typeface="Arial" panose="020B0604020202020204" pitchFamily="34" charset="0"/>
              <a:buChar char="•"/>
            </a:pPr>
            <a:r>
              <a:rPr lang="en-US" sz="900" dirty="0">
                <a:latin typeface="Montserrat" panose="00000500000000000000" charset="0"/>
              </a:rPr>
              <a:t>Likelihood for repurchasing</a:t>
            </a:r>
            <a:endParaRPr lang="en-US" sz="900" dirty="0">
              <a:latin typeface="Montserrat" panose="00000500000000000000" charset="0"/>
            </a:endParaRPr>
          </a:p>
        </p:txBody>
      </p:sp>
      <p:sp>
        <p:nvSpPr>
          <p:cNvPr id="54" name="TextBox 43"/>
          <p:cNvSpPr txBox="1"/>
          <p:nvPr/>
        </p:nvSpPr>
        <p:spPr>
          <a:xfrm>
            <a:off x="112760" y="1930615"/>
            <a:ext cx="369332" cy="1197233"/>
          </a:xfrm>
          <a:prstGeom prst="rect">
            <a:avLst/>
          </a:prstGeom>
        </p:spPr>
        <p:style>
          <a:lnRef idx="1">
            <a:schemeClr val="accent1"/>
          </a:lnRef>
          <a:fillRef idx="2">
            <a:schemeClr val="accent1"/>
          </a:fillRef>
          <a:effectRef idx="1">
            <a:schemeClr val="accent1"/>
          </a:effectRef>
          <a:fontRef idx="minor">
            <a:schemeClr val="dk1"/>
          </a:fontRef>
        </p:style>
        <p:txBody>
          <a:bodyPr vert="eaVert" wrap="square" rtlCol="0">
            <a:spAutoFit/>
          </a:bodyPr>
          <a:lstStyle/>
          <a:p>
            <a:pPr algn="ctr">
              <a:buClr>
                <a:schemeClr val="accent6"/>
              </a:buClr>
            </a:pPr>
            <a:r>
              <a:rPr lang="en-US" sz="1200" b="1" dirty="0">
                <a:latin typeface="Montserrat" panose="00000500000000000000" charset="0"/>
              </a:rPr>
              <a:t>Touch points</a:t>
            </a:r>
            <a:endParaRPr lang="vi-VN" sz="1200" b="1" dirty="0">
              <a:latin typeface="Montserrat" panose="00000500000000000000" charset="0"/>
            </a:endParaRPr>
          </a:p>
        </p:txBody>
      </p:sp>
      <p:sp>
        <p:nvSpPr>
          <p:cNvPr id="55" name="TextBox 44"/>
          <p:cNvSpPr txBox="1"/>
          <p:nvPr/>
        </p:nvSpPr>
        <p:spPr>
          <a:xfrm>
            <a:off x="3270689" y="2615028"/>
            <a:ext cx="2446378" cy="106045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900" b="1" dirty="0">
                <a:latin typeface="Montserrat" panose="00000500000000000000" charset="0"/>
              </a:rPr>
              <a:t>Product market share</a:t>
            </a:r>
            <a:endParaRPr lang="en-US" sz="900" b="1" dirty="0">
              <a:latin typeface="Montserrat" panose="00000500000000000000" charset="0"/>
            </a:endParaRPr>
          </a:p>
          <a:p>
            <a:pPr marL="171450" indent="-171450">
              <a:buFont typeface="Arial" panose="020B0604020202020204" pitchFamily="34" charset="0"/>
              <a:buChar char="•"/>
            </a:pPr>
            <a:r>
              <a:rPr lang="en-US" sz="900" dirty="0">
                <a:latin typeface="Montserrat" panose="00000500000000000000" charset="0"/>
              </a:rPr>
              <a:t>Which services are being used the most</a:t>
            </a:r>
            <a:endParaRPr lang="en-US" sz="900" dirty="0">
              <a:latin typeface="Montserrat" panose="00000500000000000000" charset="0"/>
            </a:endParaRPr>
          </a:p>
          <a:p>
            <a:pPr marL="171450" indent="-171450">
              <a:buFont typeface="Arial" panose="020B0604020202020204" pitchFamily="34" charset="0"/>
              <a:buChar char="•"/>
            </a:pPr>
            <a:r>
              <a:rPr lang="en-US" sz="900" dirty="0">
                <a:latin typeface="Montserrat" panose="00000500000000000000" charset="0"/>
              </a:rPr>
              <a:t>Market trends</a:t>
            </a:r>
            <a:endParaRPr lang="en-US" sz="900" dirty="0">
              <a:latin typeface="Montserrat" panose="00000500000000000000" charset="0"/>
            </a:endParaRPr>
          </a:p>
          <a:p>
            <a:pPr indent="0">
              <a:buFont typeface="Arial" panose="020B0604020202020204" pitchFamily="34" charset="0"/>
              <a:buNone/>
            </a:pPr>
            <a:r>
              <a:rPr lang="en-US" sz="900" b="1" dirty="0">
                <a:latin typeface="Montserrat" panose="00000500000000000000" charset="0"/>
              </a:rPr>
              <a:t>Feature affinity</a:t>
            </a:r>
            <a:endParaRPr lang="en-US" sz="900" b="1" dirty="0">
              <a:latin typeface="Montserrat" panose="00000500000000000000" charset="0"/>
            </a:endParaRPr>
          </a:p>
          <a:p>
            <a:pPr marL="171450" indent="-171450">
              <a:buFont typeface="Arial" panose="020B0604020202020204" pitchFamily="34" charset="0"/>
              <a:buChar char="•"/>
            </a:pPr>
            <a:r>
              <a:rPr lang="en-US" altLang="en-US" sz="900" dirty="0">
                <a:latin typeface="Montserrat" panose="00000500000000000000" charset="0"/>
              </a:rPr>
              <a:t>Which features are driving sales &amp; WOM</a:t>
            </a:r>
            <a:endParaRPr lang="en-US" altLang="en-US" sz="900" dirty="0">
              <a:latin typeface="Montserrat" panose="00000500000000000000" charset="0"/>
            </a:endParaRPr>
          </a:p>
        </p:txBody>
      </p:sp>
      <p:sp>
        <p:nvSpPr>
          <p:cNvPr id="56" name="TextBox 46"/>
          <p:cNvSpPr txBox="1"/>
          <p:nvPr/>
        </p:nvSpPr>
        <p:spPr>
          <a:xfrm>
            <a:off x="112760" y="3127848"/>
            <a:ext cx="369332" cy="963495"/>
          </a:xfrm>
          <a:prstGeom prst="rect">
            <a:avLst/>
          </a:prstGeom>
        </p:spPr>
        <p:style>
          <a:lnRef idx="2">
            <a:schemeClr val="dk1"/>
          </a:lnRef>
          <a:fillRef idx="1">
            <a:schemeClr val="lt1"/>
          </a:fillRef>
          <a:effectRef idx="0">
            <a:schemeClr val="dk1"/>
          </a:effectRef>
          <a:fontRef idx="minor">
            <a:schemeClr val="dk1"/>
          </a:fontRef>
        </p:style>
        <p:txBody>
          <a:bodyPr vert="eaVert" wrap="square" rtlCol="0">
            <a:spAutoFit/>
          </a:bodyPr>
          <a:lstStyle/>
          <a:p>
            <a:pPr algn="ctr"/>
            <a:r>
              <a:rPr lang="en-US" sz="1200" b="1" dirty="0">
                <a:latin typeface="Montserrat" panose="00000500000000000000" charset="0"/>
              </a:rPr>
              <a:t>Metrics</a:t>
            </a:r>
            <a:endParaRPr lang="vi-VN" sz="1200" b="1" dirty="0">
              <a:latin typeface="Montserrat" panose="00000500000000000000" charset="0"/>
            </a:endParaRPr>
          </a:p>
        </p:txBody>
      </p:sp>
      <p:sp>
        <p:nvSpPr>
          <p:cNvPr id="57" name="TextBox 47"/>
          <p:cNvSpPr txBox="1"/>
          <p:nvPr/>
        </p:nvSpPr>
        <p:spPr>
          <a:xfrm>
            <a:off x="675466" y="5621601"/>
            <a:ext cx="2551645" cy="276999"/>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algn="ctr"/>
            <a:r>
              <a:rPr lang="en-US" sz="1200" dirty="0">
                <a:latin typeface="Montserrat" panose="00000500000000000000" charset="0"/>
              </a:rPr>
              <a:t>Marketing </a:t>
            </a:r>
            <a:endParaRPr lang="en-US" dirty="0">
              <a:latin typeface="Montserrat" panose="00000500000000000000" charset="0"/>
            </a:endParaRPr>
          </a:p>
        </p:txBody>
      </p:sp>
      <p:sp>
        <p:nvSpPr>
          <p:cNvPr id="58" name="TextBox 48"/>
          <p:cNvSpPr txBox="1"/>
          <p:nvPr/>
        </p:nvSpPr>
        <p:spPr>
          <a:xfrm>
            <a:off x="112760" y="4091343"/>
            <a:ext cx="369332" cy="1197233"/>
          </a:xfrm>
          <a:prstGeom prst="rect">
            <a:avLst/>
          </a:prstGeom>
        </p:spPr>
        <p:style>
          <a:lnRef idx="1">
            <a:schemeClr val="accent1"/>
          </a:lnRef>
          <a:fillRef idx="3">
            <a:schemeClr val="accent1"/>
          </a:fillRef>
          <a:effectRef idx="2">
            <a:schemeClr val="accent1"/>
          </a:effectRef>
          <a:fontRef idx="minor">
            <a:schemeClr val="lt1"/>
          </a:fontRef>
        </p:style>
        <p:txBody>
          <a:bodyPr vert="eaVert" wrap="square" rtlCol="0">
            <a:spAutoFit/>
          </a:bodyPr>
          <a:lstStyle/>
          <a:p>
            <a:pPr algn="ctr"/>
            <a:r>
              <a:rPr lang="en-US" sz="1200" b="1" dirty="0">
                <a:latin typeface="Montserrat" panose="00000500000000000000" charset="0"/>
              </a:rPr>
              <a:t>Ownership</a:t>
            </a:r>
            <a:endParaRPr lang="vi-VN" sz="1200" b="1" dirty="0">
              <a:latin typeface="Montserrat" panose="00000500000000000000" charset="0"/>
            </a:endParaRPr>
          </a:p>
        </p:txBody>
      </p:sp>
      <p:sp>
        <p:nvSpPr>
          <p:cNvPr id="61" name="TextBox 59"/>
          <p:cNvSpPr txBox="1"/>
          <p:nvPr/>
        </p:nvSpPr>
        <p:spPr>
          <a:xfrm>
            <a:off x="7104838" y="5621601"/>
            <a:ext cx="2493688" cy="276999"/>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algn="ctr"/>
            <a:r>
              <a:rPr lang="en-US" sz="1200" dirty="0">
                <a:latin typeface="Montserrat" panose="00000500000000000000" charset="0"/>
              </a:rPr>
              <a:t>IT &amp; BI</a:t>
            </a:r>
            <a:endParaRPr lang="en-US" sz="1200" dirty="0">
              <a:latin typeface="Montserrat" panose="00000500000000000000" charset="0"/>
            </a:endParaRPr>
          </a:p>
        </p:txBody>
      </p:sp>
      <p:sp>
        <p:nvSpPr>
          <p:cNvPr id="62" name="TextBox 62"/>
          <p:cNvSpPr txBox="1"/>
          <p:nvPr/>
        </p:nvSpPr>
        <p:spPr>
          <a:xfrm>
            <a:off x="9642736" y="5621601"/>
            <a:ext cx="2493687" cy="276999"/>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algn="ctr"/>
            <a:r>
              <a:rPr lang="en-US" sz="1200" dirty="0">
                <a:latin typeface="Montserrat" panose="00000500000000000000" charset="0"/>
              </a:rPr>
              <a:t>Marketing</a:t>
            </a:r>
            <a:endParaRPr lang="en-US" sz="1200" dirty="0">
              <a:latin typeface="Montserrat" panose="00000500000000000000" charset="0"/>
            </a:endParaRPr>
          </a:p>
        </p:txBody>
      </p:sp>
      <p:sp>
        <p:nvSpPr>
          <p:cNvPr id="66" name="TextBox 64"/>
          <p:cNvSpPr txBox="1"/>
          <p:nvPr/>
        </p:nvSpPr>
        <p:spPr>
          <a:xfrm>
            <a:off x="112760" y="5288576"/>
            <a:ext cx="369332" cy="1291557"/>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vert="eaVert" wrap="square" rtlCol="0">
            <a:spAutoFit/>
          </a:bodyPr>
          <a:lstStyle/>
          <a:p>
            <a:pPr algn="ctr"/>
            <a:r>
              <a:rPr lang="en-US" sz="1200" b="1" dirty="0">
                <a:latin typeface="Montserrat" panose="00000500000000000000" charset="0"/>
              </a:rPr>
              <a:t>Opportunities</a:t>
            </a:r>
            <a:endParaRPr lang="vi-VN" sz="1200" b="1" dirty="0">
              <a:latin typeface="Montserrat" panose="00000500000000000000" charset="0"/>
            </a:endParaRPr>
          </a:p>
        </p:txBody>
      </p:sp>
      <p:sp>
        <p:nvSpPr>
          <p:cNvPr id="67" name="TextBox 27"/>
          <p:cNvSpPr txBox="1"/>
          <p:nvPr/>
        </p:nvSpPr>
        <p:spPr>
          <a:xfrm>
            <a:off x="675465" y="5928481"/>
            <a:ext cx="11460958" cy="645160"/>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marL="171450" indent="-171450" algn="ctr">
              <a:buClr>
                <a:schemeClr val="bg1"/>
              </a:buClr>
              <a:buFont typeface="Arial" panose="020B0604020202020204" pitchFamily="34" charset="0"/>
              <a:buChar char="•"/>
            </a:pPr>
            <a:r>
              <a:rPr lang="en-US" sz="900" dirty="0">
                <a:solidFill>
                  <a:schemeClr val="tx1"/>
                </a:solidFill>
                <a:latin typeface="Montserrat" panose="00000500000000000000" charset="0"/>
              </a:rPr>
              <a:t>Optimize product website and application</a:t>
            </a:r>
            <a:endParaRPr lang="en-US" sz="900" dirty="0">
              <a:solidFill>
                <a:schemeClr val="tx1"/>
              </a:solidFill>
              <a:latin typeface="Montserrat" panose="00000500000000000000" charset="0"/>
            </a:endParaRPr>
          </a:p>
          <a:p>
            <a:pPr marL="171450" indent="-171450" algn="ctr">
              <a:buClr>
                <a:schemeClr val="bg1"/>
              </a:buClr>
              <a:buFont typeface="Arial" panose="020B0604020202020204" pitchFamily="34" charset="0"/>
              <a:buChar char="•"/>
            </a:pPr>
            <a:r>
              <a:rPr lang="en-US" sz="900" dirty="0">
                <a:solidFill>
                  <a:schemeClr val="tx1"/>
                </a:solidFill>
                <a:latin typeface="Montserrat" panose="00000500000000000000" charset="0"/>
              </a:rPr>
              <a:t>Show how people reacting to company product</a:t>
            </a:r>
            <a:endParaRPr lang="en-US" sz="900" dirty="0">
              <a:solidFill>
                <a:schemeClr val="tx1"/>
              </a:solidFill>
              <a:latin typeface="Montserrat" panose="00000500000000000000" charset="0"/>
            </a:endParaRPr>
          </a:p>
          <a:p>
            <a:pPr marL="171450" indent="-171450" algn="ctr">
              <a:buClr>
                <a:schemeClr val="bg1"/>
              </a:buClr>
              <a:buFont typeface="Arial" panose="020B0604020202020204" pitchFamily="34" charset="0"/>
              <a:buChar char="•"/>
            </a:pPr>
            <a:r>
              <a:rPr lang="en-US" sz="900" dirty="0">
                <a:solidFill>
                  <a:schemeClr val="tx1"/>
                </a:solidFill>
                <a:latin typeface="Montserrat" panose="00000500000000000000" charset="0"/>
              </a:rPr>
              <a:t>Optimize user engagement </a:t>
            </a:r>
            <a:endParaRPr lang="en-US" sz="900" dirty="0">
              <a:solidFill>
                <a:schemeClr val="tx1"/>
              </a:solidFill>
              <a:latin typeface="Montserrat" panose="00000500000000000000" charset="0"/>
            </a:endParaRPr>
          </a:p>
          <a:p>
            <a:pPr marL="171450" indent="-171450" algn="ctr">
              <a:buClr>
                <a:schemeClr val="bg1"/>
              </a:buClr>
              <a:buFont typeface="Arial" panose="020B0604020202020204" pitchFamily="34" charset="0"/>
              <a:buChar char="•"/>
            </a:pPr>
            <a:r>
              <a:rPr lang="en-US" sz="900" dirty="0">
                <a:solidFill>
                  <a:schemeClr val="tx1"/>
                </a:solidFill>
                <a:latin typeface="Montserrat" panose="00000500000000000000" charset="0"/>
              </a:rPr>
              <a:t>Releasing articles, videos and other content</a:t>
            </a:r>
            <a:endParaRPr lang="en-US" sz="900" dirty="0">
              <a:solidFill>
                <a:schemeClr val="tx1"/>
              </a:solidFill>
              <a:latin typeface="Montserrat" panose="00000500000000000000" charset="0"/>
            </a:endParaRPr>
          </a:p>
        </p:txBody>
      </p:sp>
      <p:sp>
        <p:nvSpPr>
          <p:cNvPr id="68" name="TextBox 28"/>
          <p:cNvSpPr txBox="1"/>
          <p:nvPr/>
        </p:nvSpPr>
        <p:spPr>
          <a:xfrm>
            <a:off x="3272798" y="5623347"/>
            <a:ext cx="2493688" cy="276999"/>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algn="ctr"/>
            <a:r>
              <a:rPr lang="en-US" sz="1200" dirty="0">
                <a:latin typeface="Montserrat" panose="00000500000000000000" charset="0"/>
              </a:rPr>
              <a:t>Marketing &amp; BI</a:t>
            </a:r>
            <a:endParaRPr lang="en-US" sz="1200" dirty="0">
              <a:latin typeface="Montserrat" panose="00000500000000000000" charset="0"/>
            </a:endParaRPr>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71475" y="-16117"/>
            <a:ext cx="11820524" cy="6607418"/>
            <a:chOff x="371475" y="-16117"/>
            <a:chExt cx="11820524" cy="6607418"/>
          </a:xfrm>
        </p:grpSpPr>
        <p:grpSp>
          <p:nvGrpSpPr>
            <p:cNvPr id="15" name="组合 14"/>
            <p:cNvGrpSpPr/>
            <p:nvPr/>
          </p:nvGrpSpPr>
          <p:grpSpPr>
            <a:xfrm>
              <a:off x="371475" y="304801"/>
              <a:ext cx="11458575" cy="6286500"/>
              <a:chOff x="-2609147" y="-1363451"/>
              <a:chExt cx="8579152" cy="3130510"/>
            </a:xfrm>
          </p:grpSpPr>
          <p:cxnSp>
            <p:nvCxnSpPr>
              <p:cNvPr id="18"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9"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1"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1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graphicFrame>
        <p:nvGraphicFramePr>
          <p:cNvPr id="3" name="Table 2"/>
          <p:cNvGraphicFramePr/>
          <p:nvPr>
            <p:custDataLst>
              <p:tags r:id="rId2"/>
            </p:custDataLst>
          </p:nvPr>
        </p:nvGraphicFramePr>
        <p:xfrm>
          <a:off x="1085215" y="2097405"/>
          <a:ext cx="5295900" cy="2689225"/>
        </p:xfrm>
        <a:graphic>
          <a:graphicData uri="http://schemas.openxmlformats.org/drawingml/2006/table">
            <a:tbl>
              <a:tblPr bandRow="1">
                <a:tableStyleId>{5C22544A-7EE6-4342-B048-85BDC9FD1C3A}</a:tableStyleId>
              </a:tblPr>
              <a:tblGrid>
                <a:gridCol w="3127375"/>
                <a:gridCol w="2168525"/>
              </a:tblGrid>
              <a:tr h="384175">
                <a:tc>
                  <a:txBody>
                    <a:bodyPr/>
                    <a:p>
                      <a:pPr>
                        <a:buNone/>
                      </a:pPr>
                      <a:r>
                        <a:rPr lang="en-US"/>
                        <a:t>List (preference) price </a:t>
                      </a:r>
                      <a:endParaRPr lang="en-US"/>
                    </a:p>
                  </a:txBody>
                  <a:tcPr/>
                </a:tc>
                <a:tc>
                  <a:txBody>
                    <a:bodyPr/>
                    <a:p>
                      <a:pPr algn="ctr">
                        <a:buNone/>
                      </a:pPr>
                      <a:r>
                        <a:rPr lang="en-US"/>
                        <a:t>$500</a:t>
                      </a:r>
                      <a:endParaRPr lang="en-US"/>
                    </a:p>
                  </a:txBody>
                  <a:tcPr/>
                </a:tc>
              </a:tr>
              <a:tr h="384175">
                <a:tc>
                  <a:txBody>
                    <a:bodyPr/>
                    <a:p>
                      <a:pPr>
                        <a:buNone/>
                      </a:pPr>
                      <a:r>
                        <a:rPr lang="en-US"/>
                        <a:t>Unit sold</a:t>
                      </a:r>
                      <a:endParaRPr lang="en-US"/>
                    </a:p>
                  </a:txBody>
                  <a:tcPr/>
                </a:tc>
                <a:tc>
                  <a:txBody>
                    <a:bodyPr/>
                    <a:p>
                      <a:pPr algn="ctr">
                        <a:buNone/>
                      </a:pPr>
                      <a:r>
                        <a:rPr lang="en-US"/>
                        <a:t>10,000</a:t>
                      </a:r>
                      <a:endParaRPr lang="en-US"/>
                    </a:p>
                  </a:txBody>
                  <a:tcPr/>
                </a:tc>
              </a:tr>
              <a:tr h="384175">
                <a:tc>
                  <a:txBody>
                    <a:bodyPr/>
                    <a:p>
                      <a:pPr>
                        <a:buNone/>
                      </a:pPr>
                      <a:r>
                        <a:rPr lang="en-US"/>
                        <a:t>Revenue</a:t>
                      </a:r>
                      <a:endParaRPr lang="en-US"/>
                    </a:p>
                  </a:txBody>
                  <a:tcPr/>
                </a:tc>
                <a:tc>
                  <a:txBody>
                    <a:bodyPr/>
                    <a:p>
                      <a:pPr algn="ctr">
                        <a:buNone/>
                      </a:pPr>
                      <a:r>
                        <a:rPr lang="en-US"/>
                        <a:t>4,250,000</a:t>
                      </a:r>
                      <a:endParaRPr lang="en-US"/>
                    </a:p>
                  </a:txBody>
                  <a:tcPr/>
                </a:tc>
              </a:tr>
              <a:tr h="384175">
                <a:tc>
                  <a:txBody>
                    <a:bodyPr/>
                    <a:p>
                      <a:pPr>
                        <a:buNone/>
                      </a:pPr>
                      <a:r>
                        <a:rPr lang="en-US"/>
                        <a:t>Average revenue per unit</a:t>
                      </a:r>
                      <a:endParaRPr lang="en-US"/>
                    </a:p>
                  </a:txBody>
                  <a:tcPr/>
                </a:tc>
                <a:tc>
                  <a:txBody>
                    <a:bodyPr/>
                    <a:p>
                      <a:pPr algn="ctr">
                        <a:buNone/>
                      </a:pPr>
                      <a:r>
                        <a:rPr lang="en-US"/>
                        <a:t>$425</a:t>
                      </a:r>
                      <a:endParaRPr lang="en-US"/>
                    </a:p>
                  </a:txBody>
                  <a:tcPr/>
                </a:tc>
              </a:tr>
              <a:tr h="384175">
                <a:tc>
                  <a:txBody>
                    <a:bodyPr/>
                    <a:p>
                      <a:pPr>
                        <a:buNone/>
                      </a:pPr>
                      <a:r>
                        <a:rPr lang="en-US"/>
                        <a:t>Discount per unit</a:t>
                      </a:r>
                      <a:endParaRPr lang="en-US"/>
                    </a:p>
                  </a:txBody>
                  <a:tcPr/>
                </a:tc>
                <a:tc>
                  <a:txBody>
                    <a:bodyPr/>
                    <a:p>
                      <a:pPr algn="ctr">
                        <a:buNone/>
                      </a:pPr>
                      <a:r>
                        <a:rPr lang="en-US"/>
                        <a:t>$75</a:t>
                      </a:r>
                      <a:endParaRPr lang="en-US"/>
                    </a:p>
                  </a:txBody>
                  <a:tcPr/>
                </a:tc>
              </a:tr>
              <a:tr h="384175">
                <a:tc>
                  <a:txBody>
                    <a:bodyPr/>
                    <a:p>
                      <a:pPr>
                        <a:buNone/>
                      </a:pPr>
                      <a:r>
                        <a:rPr lang="en-US"/>
                        <a:t>Discount percent</a:t>
                      </a:r>
                      <a:endParaRPr lang="en-US"/>
                    </a:p>
                  </a:txBody>
                  <a:tcPr/>
                </a:tc>
                <a:tc>
                  <a:txBody>
                    <a:bodyPr/>
                    <a:p>
                      <a:pPr algn="ctr">
                        <a:buNone/>
                      </a:pPr>
                      <a:r>
                        <a:rPr lang="en-US"/>
                        <a:t>15%</a:t>
                      </a:r>
                      <a:endParaRPr lang="en-US"/>
                    </a:p>
                  </a:txBody>
                  <a:tcPr/>
                </a:tc>
              </a:tr>
              <a:tr h="384175">
                <a:tc>
                  <a:txBody>
                    <a:bodyPr/>
                    <a:p>
                      <a:pPr>
                        <a:buNone/>
                      </a:pPr>
                      <a:r>
                        <a:rPr lang="en-US"/>
                        <a:t>Discount “dollar”</a:t>
                      </a:r>
                      <a:endParaRPr lang="en-US"/>
                    </a:p>
                  </a:txBody>
                  <a:tcPr/>
                </a:tc>
                <a:tc>
                  <a:txBody>
                    <a:bodyPr/>
                    <a:p>
                      <a:pPr algn="ctr">
                        <a:buNone/>
                      </a:pPr>
                      <a:r>
                        <a:rPr lang="en-US"/>
                        <a:t>$750,000</a:t>
                      </a:r>
                      <a:endParaRPr lang="en-US"/>
                    </a:p>
                  </a:txBody>
                  <a:tcPr/>
                </a:tc>
              </a:tr>
            </a:tbl>
          </a:graphicData>
        </a:graphic>
      </p:graphicFrame>
      <p:sp>
        <p:nvSpPr>
          <p:cNvPr id="4" name="文本框 12"/>
          <p:cNvSpPr txBox="1"/>
          <p:nvPr/>
        </p:nvSpPr>
        <p:spPr>
          <a:xfrm>
            <a:off x="1085393" y="1760417"/>
            <a:ext cx="3085346" cy="337185"/>
          </a:xfrm>
          <a:prstGeom prst="rect">
            <a:avLst/>
          </a:prstGeom>
          <a:noFill/>
        </p:spPr>
        <p:txBody>
          <a:bodyPr wrap="square" rtlCol="0">
            <a:spAutoFit/>
          </a:bodyPr>
          <a:p>
            <a:pPr algn="l"/>
            <a:r>
              <a:rPr lang="en-US" altLang="zh-CN" sz="1600" i="1" dirty="0">
                <a:solidFill>
                  <a:prstClr val="black">
                    <a:lumMod val="65000"/>
                    <a:lumOff val="35000"/>
                  </a:prstClr>
                </a:solidFill>
                <a:cs typeface="+mn-ea"/>
                <a:sym typeface="+mn-lt"/>
              </a:rPr>
              <a:t>(from financial report)</a:t>
            </a:r>
            <a:endParaRPr lang="en-US" altLang="zh-CN" sz="1600" i="1" dirty="0">
              <a:solidFill>
                <a:prstClr val="black">
                  <a:lumMod val="65000"/>
                  <a:lumOff val="35000"/>
                </a:prstClr>
              </a:solidFill>
              <a:cs typeface="+mn-ea"/>
              <a:sym typeface="+mn-lt"/>
            </a:endParaRPr>
          </a:p>
        </p:txBody>
      </p:sp>
      <p:graphicFrame>
        <p:nvGraphicFramePr>
          <p:cNvPr id="5" name="Table 4"/>
          <p:cNvGraphicFramePr/>
          <p:nvPr>
            <p:custDataLst>
              <p:tags r:id="rId3"/>
            </p:custDataLst>
          </p:nvPr>
        </p:nvGraphicFramePr>
        <p:xfrm>
          <a:off x="6448425" y="2097405"/>
          <a:ext cx="4538980" cy="2722880"/>
        </p:xfrm>
        <a:graphic>
          <a:graphicData uri="http://schemas.openxmlformats.org/drawingml/2006/table">
            <a:tbl>
              <a:tblPr bandRow="1">
                <a:tableStyleId>{5C22544A-7EE6-4342-B048-85BDC9FD1C3A}</a:tableStyleId>
              </a:tblPr>
              <a:tblGrid>
                <a:gridCol w="2110105"/>
                <a:gridCol w="2428875"/>
              </a:tblGrid>
              <a:tr h="801370">
                <a:tc>
                  <a:txBody>
                    <a:bodyPr/>
                    <a:p>
                      <a:pPr algn="ctr">
                        <a:buNone/>
                      </a:pPr>
                      <a:r>
                        <a:rPr lang="en-US" b="1">
                          <a:solidFill>
                            <a:schemeClr val="bg1"/>
                          </a:solidFill>
                        </a:rPr>
                        <a:t>List (preference) price </a:t>
                      </a:r>
                      <a:endParaRPr lang="en-US" b="1">
                        <a:solidFill>
                          <a:schemeClr val="bg1"/>
                        </a:solidFill>
                      </a:endParaRPr>
                    </a:p>
                  </a:txBody>
                  <a:tcPr anchor="ctr" anchorCtr="0">
                    <a:solidFill>
                      <a:schemeClr val="accent1">
                        <a:lumMod val="75000"/>
                      </a:schemeClr>
                    </a:solidFill>
                  </a:tcPr>
                </a:tc>
                <a:tc>
                  <a:txBody>
                    <a:bodyPr/>
                    <a:p>
                      <a:pPr algn="ctr">
                        <a:buNone/>
                      </a:pPr>
                      <a:r>
                        <a:rPr lang="en-US" b="1">
                          <a:solidFill>
                            <a:schemeClr val="bg1"/>
                          </a:solidFill>
                        </a:rPr>
                        <a:t>$500</a:t>
                      </a:r>
                      <a:endParaRPr lang="en-US" b="1">
                        <a:solidFill>
                          <a:schemeClr val="bg1"/>
                        </a:solidFill>
                      </a:endParaRPr>
                    </a:p>
                  </a:txBody>
                  <a:tcPr anchor="ctr" anchorCtr="0">
                    <a:solidFill>
                      <a:schemeClr val="accent1">
                        <a:lumMod val="75000"/>
                      </a:schemeClr>
                    </a:solidFill>
                  </a:tcPr>
                </a:tc>
              </a:tr>
              <a:tr h="480060">
                <a:tc>
                  <a:txBody>
                    <a:bodyPr/>
                    <a:p>
                      <a:pPr>
                        <a:buNone/>
                      </a:pPr>
                      <a:r>
                        <a:rPr lang="en-US"/>
                        <a:t>1-500 units</a:t>
                      </a:r>
                      <a:endParaRPr lang="en-US"/>
                    </a:p>
                  </a:txBody>
                  <a:tcPr/>
                </a:tc>
                <a:tc>
                  <a:txBody>
                    <a:bodyPr/>
                    <a:p>
                      <a:pPr algn="ctr">
                        <a:buNone/>
                      </a:pPr>
                      <a:r>
                        <a:rPr lang="en-US"/>
                        <a:t>Up to 5% discount</a:t>
                      </a:r>
                      <a:endParaRPr lang="en-US"/>
                    </a:p>
                  </a:txBody>
                  <a:tcPr/>
                </a:tc>
              </a:tr>
              <a:tr h="640080">
                <a:tc>
                  <a:txBody>
                    <a:bodyPr/>
                    <a:p>
                      <a:pPr>
                        <a:buNone/>
                      </a:pPr>
                      <a:r>
                        <a:rPr lang="en-US"/>
                        <a:t>500-1000 units</a:t>
                      </a:r>
                      <a:endParaRPr lang="en-US"/>
                    </a:p>
                  </a:txBody>
                  <a:tcPr/>
                </a:tc>
                <a:tc>
                  <a:txBody>
                    <a:bodyPr/>
                    <a:p>
                      <a:pPr algn="ctr">
                        <a:buNone/>
                      </a:pPr>
                      <a:r>
                        <a:rPr lang="en-US"/>
                        <a:t>Up to 10% discount</a:t>
                      </a:r>
                      <a:endParaRPr lang="en-US"/>
                    </a:p>
                  </a:txBody>
                  <a:tcPr/>
                </a:tc>
              </a:tr>
              <a:tr h="801370">
                <a:tc>
                  <a:txBody>
                    <a:bodyPr/>
                    <a:p>
                      <a:pPr>
                        <a:buNone/>
                      </a:pPr>
                      <a:r>
                        <a:rPr lang="en-US"/>
                        <a:t>1000+ units</a:t>
                      </a:r>
                      <a:endParaRPr lang="en-US"/>
                    </a:p>
                  </a:txBody>
                  <a:tcPr>
                    <a:solidFill>
                      <a:schemeClr val="accent1">
                        <a:lumMod val="60000"/>
                        <a:lumOff val="40000"/>
                      </a:schemeClr>
                    </a:solidFill>
                  </a:tcPr>
                </a:tc>
                <a:tc>
                  <a:txBody>
                    <a:bodyPr/>
                    <a:p>
                      <a:pPr algn="ctr">
                        <a:buNone/>
                      </a:pPr>
                      <a:r>
                        <a:rPr lang="en-US" sz="1800">
                          <a:sym typeface="+mn-ea"/>
                        </a:rPr>
                        <a:t>Up to 15% discount</a:t>
                      </a:r>
                      <a:endParaRPr lang="en-US"/>
                    </a:p>
                  </a:txBody>
                  <a:tcPr>
                    <a:solidFill>
                      <a:schemeClr val="accent1">
                        <a:lumMod val="60000"/>
                        <a:lumOff val="40000"/>
                      </a:schemeClr>
                    </a:solidFill>
                  </a:tcPr>
                </a:tc>
              </a:tr>
            </a:tbl>
          </a:graphicData>
        </a:graphic>
      </p:graphicFrame>
      <p:sp>
        <p:nvSpPr>
          <p:cNvPr id="6"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PRODUCT DISCOUNT</a:t>
            </a:r>
            <a:endParaRPr lang="en-US" altLang="zh-CN" sz="2800" dirty="0">
              <a:solidFill>
                <a:prstClr val="black">
                  <a:lumMod val="85000"/>
                  <a:lumOff val="15000"/>
                </a:prstClr>
              </a:solidFill>
              <a:latin typeface="+mn-lt"/>
              <a:ea typeface="+mn-ea"/>
              <a:cs typeface="+mn-ea"/>
              <a:sym typeface="+mn-lt"/>
            </a:endParaRPr>
          </a:p>
        </p:txBody>
      </p:sp>
      <p:sp>
        <p:nvSpPr>
          <p:cNvPr id="7" name="文本框 12"/>
          <p:cNvSpPr txBox="1"/>
          <p:nvPr/>
        </p:nvSpPr>
        <p:spPr>
          <a:xfrm>
            <a:off x="1140460" y="5179060"/>
            <a:ext cx="9902190" cy="645160"/>
          </a:xfrm>
          <a:prstGeom prst="rect">
            <a:avLst/>
          </a:prstGeom>
          <a:noFill/>
        </p:spPr>
        <p:txBody>
          <a:bodyPr wrap="square" rtlCol="0">
            <a:spAutoFit/>
          </a:bodyPr>
          <a:p>
            <a:pPr algn="l"/>
            <a:r>
              <a:rPr lang="en-US" altLang="zh-CN" i="1" dirty="0">
                <a:solidFill>
                  <a:prstClr val="black">
                    <a:lumMod val="65000"/>
                    <a:lumOff val="35000"/>
                  </a:prstClr>
                </a:solidFill>
                <a:cs typeface="+mn-ea"/>
                <a:sym typeface="+mn-lt"/>
              </a:rPr>
              <a:t>(*) Opportunities for reduction of discount: 1-in-store purchasing 2-Expecting the products to be delivered sooner than estimated delivery date </a:t>
            </a:r>
            <a:endParaRPr lang="en-US" altLang="zh-CN" i="1" dirty="0">
              <a:solidFill>
                <a:prstClr val="black">
                  <a:lumMod val="65000"/>
                  <a:lumOff val="35000"/>
                </a:prstClr>
              </a:solidFill>
              <a:cs typeface="+mn-ea"/>
              <a:sym typeface="+mn-lt"/>
            </a:endParaRPr>
          </a:p>
        </p:txBody>
      </p:sp>
      <p:sp>
        <p:nvSpPr>
          <p:cNvPr id="2" name="文本框 12"/>
          <p:cNvSpPr txBox="1"/>
          <p:nvPr/>
        </p:nvSpPr>
        <p:spPr>
          <a:xfrm>
            <a:off x="1085393" y="6174937"/>
            <a:ext cx="3085346" cy="337185"/>
          </a:xfrm>
          <a:prstGeom prst="rect">
            <a:avLst/>
          </a:prstGeom>
          <a:noFill/>
        </p:spPr>
        <p:txBody>
          <a:bodyPr wrap="square" rtlCol="0">
            <a:spAutoFit/>
          </a:bodyPr>
          <a:p>
            <a:pPr algn="l"/>
            <a:r>
              <a:rPr lang="en-US" altLang="zh-CN" sz="1600" i="1" dirty="0">
                <a:solidFill>
                  <a:prstClr val="black">
                    <a:lumMod val="65000"/>
                    <a:lumOff val="35000"/>
                  </a:prstClr>
                </a:solidFill>
                <a:cs typeface="+mn-ea"/>
                <a:sym typeface="+mn-lt"/>
              </a:rPr>
              <a:t>(not real data)</a:t>
            </a:r>
            <a:endParaRPr lang="en-US" altLang="zh-CN" sz="1600" i="1" dirty="0">
              <a:solidFill>
                <a:prstClr val="black">
                  <a:lumMod val="65000"/>
                  <a:lumOff val="35000"/>
                </a:prst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3350" y="2724150"/>
            <a:ext cx="2076450" cy="39052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矩形 11"/>
          <p:cNvSpPr/>
          <p:nvPr/>
        </p:nvSpPr>
        <p:spPr>
          <a:xfrm>
            <a:off x="9677400" y="133351"/>
            <a:ext cx="2266446" cy="33321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1"/>
          <p:cNvGrpSpPr/>
          <p:nvPr/>
        </p:nvGrpSpPr>
        <p:grpSpPr>
          <a:xfrm>
            <a:off x="-9021" y="0"/>
            <a:ext cx="12201021" cy="6858000"/>
            <a:chOff x="-9021" y="0"/>
            <a:chExt cx="12201021" cy="6858000"/>
          </a:xfrm>
        </p:grpSpPr>
        <p:grpSp>
          <p:nvGrpSpPr>
            <p:cNvPr id="6" name="组合 5"/>
            <p:cNvGrpSpPr/>
            <p:nvPr/>
          </p:nvGrpSpPr>
          <p:grpSpPr>
            <a:xfrm>
              <a:off x="371475" y="304801"/>
              <a:ext cx="11458575" cy="6286500"/>
              <a:chOff x="-2609147" y="-1363451"/>
              <a:chExt cx="8579152" cy="3130510"/>
            </a:xfrm>
          </p:grpSpPr>
          <p:cxnSp>
            <p:nvCxnSpPr>
              <p:cNvPr id="7" name="直接连接符 6"/>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8" name="直接连接符 7"/>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9" name="直接连接符 8"/>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0" name="直接连接符 9"/>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3" name="图片 2"/>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9021" y="1913106"/>
              <a:ext cx="2324100" cy="4944894"/>
            </a:xfrm>
            <a:prstGeom prst="rect">
              <a:avLst/>
            </a:prstGeom>
          </p:spPr>
        </p:pic>
        <p:pic>
          <p:nvPicPr>
            <p:cNvPr id="4" name="图片 3"/>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l="89531" b="42000"/>
            <a:stretch>
              <a:fillRect/>
            </a:stretch>
          </p:blipFill>
          <p:spPr>
            <a:xfrm>
              <a:off x="9594702" y="0"/>
              <a:ext cx="2597298" cy="4171950"/>
            </a:xfrm>
            <a:prstGeom prst="rect">
              <a:avLst/>
            </a:prstGeom>
          </p:spPr>
        </p:pic>
      </p:grpSp>
      <p:sp>
        <p:nvSpPr>
          <p:cNvPr id="23" name="矩形 22"/>
          <p:cNvSpPr/>
          <p:nvPr/>
        </p:nvSpPr>
        <p:spPr>
          <a:xfrm>
            <a:off x="2806285" y="3019262"/>
            <a:ext cx="6598762" cy="1568450"/>
          </a:xfrm>
          <a:prstGeom prst="rect">
            <a:avLst/>
          </a:prstGeom>
        </p:spPr>
        <p:txBody>
          <a:bodyPr wrap="square">
            <a:spAutoFit/>
          </a:bodyPr>
          <a:lstStyle/>
          <a:p>
            <a:pPr algn="dist"/>
            <a:r>
              <a:rPr lang="en-US" altLang="zh-CN" sz="9600">
                <a:solidFill>
                  <a:srgbClr val="789363"/>
                </a:solidFill>
                <a:latin typeface="Arial" panose="020B0604020202020204" pitchFamily="34" charset="0"/>
                <a:ea typeface="Arial" panose="020B0604020202020204" pitchFamily="34" charset="0"/>
              </a:rPr>
              <a:t>PART ONE</a:t>
            </a:r>
            <a:endParaRPr lang="zh-CN" altLang="en-US" sz="9600">
              <a:solidFill>
                <a:srgbClr val="789363"/>
              </a:solidFill>
              <a:latin typeface="Arial" panose="020B0604020202020204" pitchFamily="34" charset="0"/>
            </a:endParaRPr>
          </a:p>
        </p:txBody>
      </p:sp>
      <p:sp>
        <p:nvSpPr>
          <p:cNvPr id="24" name="文本框 23"/>
          <p:cNvSpPr txBox="1"/>
          <p:nvPr/>
        </p:nvSpPr>
        <p:spPr>
          <a:xfrm>
            <a:off x="2328807" y="4394539"/>
            <a:ext cx="7540628" cy="368300"/>
          </a:xfrm>
          <a:prstGeom prst="rect">
            <a:avLst/>
          </a:prstGeom>
          <a:noFill/>
        </p:spPr>
        <p:txBody>
          <a:bodyPr wrap="square" rtlCol="0">
            <a:spAutoFit/>
          </a:bodyPr>
          <a:lstStyle/>
          <a:p>
            <a:pPr algn="ctr">
              <a:lnSpc>
                <a:spcPct val="150000"/>
              </a:lnSpc>
            </a:pPr>
            <a:r>
              <a:rPr lang="en-US" altLang="zh-CN" sz="1200" b="1" dirty="0">
                <a:solidFill>
                  <a:prstClr val="black">
                    <a:lumMod val="65000"/>
                    <a:lumOff val="35000"/>
                  </a:prstClr>
                </a:solidFill>
                <a:cs typeface="+mn-ea"/>
                <a:sym typeface="+mn-lt"/>
              </a:rPr>
              <a:t>Market Intelligence</a:t>
            </a:r>
            <a:r>
              <a:rPr lang="en-US" altLang="zh-CN" sz="1200" dirty="0">
                <a:solidFill>
                  <a:prstClr val="black">
                    <a:lumMod val="65000"/>
                    <a:lumOff val="35000"/>
                  </a:prstClr>
                </a:solidFill>
                <a:cs typeface="+mn-ea"/>
                <a:sym typeface="+mn-lt"/>
              </a:rPr>
              <a:t> - Customer, Market &amp; Competition</a:t>
            </a:r>
            <a:endParaRPr lang="zh-CN" altLang="en-US" sz="1200" dirty="0">
              <a:solidFill>
                <a:prstClr val="black">
                  <a:lumMod val="65000"/>
                  <a:lumOff val="35000"/>
                </a:prstClr>
              </a:solidFill>
              <a:cs typeface="+mn-ea"/>
              <a:sym typeface="+mn-lt"/>
            </a:endParaRPr>
          </a:p>
        </p:txBody>
      </p:sp>
      <p:cxnSp>
        <p:nvCxnSpPr>
          <p:cNvPr id="25" name="直接连接符 24"/>
          <p:cNvCxnSpPr/>
          <p:nvPr/>
        </p:nvCxnSpPr>
        <p:spPr>
          <a:xfrm>
            <a:off x="2939183" y="2860858"/>
            <a:ext cx="6320724" cy="0"/>
          </a:xfrm>
          <a:prstGeom prst="line">
            <a:avLst/>
          </a:prstGeom>
          <a:noFill/>
          <a:ln w="28575" cap="flat" cmpd="sng" algn="ctr">
            <a:solidFill>
              <a:srgbClr val="9EB38E">
                <a:alpha val="50000"/>
              </a:srgbClr>
            </a:solidFill>
            <a:prstDash val="solid"/>
            <a:miter lim="800000"/>
          </a:ln>
          <a:effectLst/>
        </p:spPr>
      </p:cxnSp>
      <p:pic>
        <p:nvPicPr>
          <p:cNvPr id="31" name="图片 30"/>
          <p:cNvPicPr>
            <a:picLocks noChangeAspect="1"/>
          </p:cNvPicPr>
          <p:nvPr/>
        </p:nvPicPr>
        <p:blipFill rotWithShape="1">
          <a:blip r:embed="rId2">
            <a:clrChange>
              <a:clrFrom>
                <a:srgbClr val="F9F9FB"/>
              </a:clrFrom>
              <a:clrTo>
                <a:srgbClr val="F9F9FB">
                  <a:alpha val="0"/>
                </a:srgbClr>
              </a:clrTo>
            </a:clrChange>
            <a:extLst>
              <a:ext uri="{BEBA8EAE-BF5A-486C-A8C5-ECC9F3942E4B}">
                <a14:imgProps xmlns:a14="http://schemas.microsoft.com/office/drawing/2010/main">
                  <a14:imgLayer r:embed="rId3">
                    <a14:imgEffect>
                      <a14:backgroundRemoval t="79167" b="95167" l="8854" r="15417">
                        <a14:foregroundMark x1="13021" y1="83667" x2="9167" y2="93833"/>
                        <a14:foregroundMark x1="12240" y1="83667" x2="13021" y2="82833"/>
                        <a14:foregroundMark x1="11198" y1="85667" x2="13229" y2="83000"/>
                        <a14:foregroundMark x1="13229" y1="83000" x2="15417" y2="84667"/>
                        <a14:foregroundMark x1="15417" y1="84667" x2="13646" y2="88500"/>
                        <a14:foregroundMark x1="13646" y1="88500" x2="11042" y2="86167"/>
                        <a14:foregroundMark x1="11042" y1="86167" x2="10885" y2="84500"/>
                        <a14:foregroundMark x1="11250" y1="84000" x2="13802" y2="87333"/>
                        <a14:foregroundMark x1="13802" y1="87333" x2="11719" y2="85833"/>
                        <a14:foregroundMark x1="11719" y1="85833" x2="11406" y2="82500"/>
                        <a14:foregroundMark x1="13594" y1="85167" x2="12240" y2="91667"/>
                        <a14:foregroundMark x1="12240" y1="91667" x2="10104" y2="95333"/>
                        <a14:foregroundMark x1="10104" y1="95333" x2="12500" y2="89500"/>
                        <a14:foregroundMark x1="11510" y1="91167" x2="8854" y2="94833"/>
                        <a14:foregroundMark x1="8854" y1="94833" x2="12604" y2="85000"/>
                        <a14:foregroundMark x1="12448" y1="82833" x2="11146" y2="86000"/>
                      </a14:backgroundRemoval>
                    </a14:imgEffect>
                  </a14:imgLayer>
                </a14:imgProps>
              </a:ext>
              <a:ext uri="{28A0092B-C50C-407E-A947-70E740481C1C}">
                <a14:useLocalDpi xmlns:a14="http://schemas.microsoft.com/office/drawing/2010/main" val="0"/>
              </a:ext>
            </a:extLst>
          </a:blip>
          <a:srcRect l="8690" t="77403" r="84961" b="4127"/>
          <a:stretch>
            <a:fillRect/>
          </a:stretch>
        </p:blipFill>
        <p:spPr>
          <a:xfrm rot="18770060">
            <a:off x="5909522" y="3350302"/>
            <a:ext cx="792730" cy="720665"/>
          </a:xfrm>
          <a:custGeom>
            <a:avLst/>
            <a:gdLst>
              <a:gd name="connsiteX0" fmla="*/ 0 w 1411309"/>
              <a:gd name="connsiteY0" fmla="*/ 0 h 1283011"/>
              <a:gd name="connsiteX1" fmla="*/ 1411309 w 1411309"/>
              <a:gd name="connsiteY1" fmla="*/ 0 h 1283011"/>
              <a:gd name="connsiteX2" fmla="*/ 1411309 w 1411309"/>
              <a:gd name="connsiteY2" fmla="*/ 1283011 h 1283011"/>
              <a:gd name="connsiteX3" fmla="*/ 0 w 1411309"/>
              <a:gd name="connsiteY3" fmla="*/ 1283011 h 1283011"/>
              <a:gd name="connsiteX4" fmla="*/ 0 w 1411309"/>
              <a:gd name="connsiteY4" fmla="*/ 1240817 h 1283011"/>
              <a:gd name="connsiteX5" fmla="*/ 144887 w 1411309"/>
              <a:gd name="connsiteY5" fmla="*/ 1116677 h 1283011"/>
              <a:gd name="connsiteX6" fmla="*/ 0 w 1411309"/>
              <a:gd name="connsiteY6" fmla="*/ 947575 h 128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09" h="1283011">
                <a:moveTo>
                  <a:pt x="0" y="0"/>
                </a:moveTo>
                <a:lnTo>
                  <a:pt x="1411309" y="0"/>
                </a:lnTo>
                <a:lnTo>
                  <a:pt x="1411309" y="1283011"/>
                </a:lnTo>
                <a:lnTo>
                  <a:pt x="0" y="1283011"/>
                </a:lnTo>
                <a:lnTo>
                  <a:pt x="0" y="1240817"/>
                </a:lnTo>
                <a:lnTo>
                  <a:pt x="144887" y="1116677"/>
                </a:lnTo>
                <a:lnTo>
                  <a:pt x="0" y="947575"/>
                </a:lnTo>
                <a:close/>
              </a:path>
            </a:pathLst>
          </a:cu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71475" y="-16117"/>
            <a:ext cx="11820524" cy="6607418"/>
            <a:chOff x="371475" y="-16117"/>
            <a:chExt cx="11820524" cy="6607418"/>
          </a:xfrm>
        </p:grpSpPr>
        <p:grpSp>
          <p:nvGrpSpPr>
            <p:cNvPr id="15" name="组合 14"/>
            <p:cNvGrpSpPr/>
            <p:nvPr/>
          </p:nvGrpSpPr>
          <p:grpSpPr>
            <a:xfrm>
              <a:off x="371475" y="304801"/>
              <a:ext cx="11458575" cy="6286500"/>
              <a:chOff x="-2609147" y="-1363451"/>
              <a:chExt cx="8579152" cy="3130510"/>
            </a:xfrm>
          </p:grpSpPr>
          <p:cxnSp>
            <p:nvCxnSpPr>
              <p:cNvPr id="18"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9"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1"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1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sp>
        <p:nvSpPr>
          <p:cNvPr id="6" name="文本框 8"/>
          <p:cNvSpPr txBox="1"/>
          <p:nvPr/>
        </p:nvSpPr>
        <p:spPr>
          <a:xfrm>
            <a:off x="516255" y="688340"/>
            <a:ext cx="1115187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l"/>
            <a:r>
              <a:rPr lang="en-US" altLang="zh-CN" sz="2800" dirty="0">
                <a:solidFill>
                  <a:prstClr val="black">
                    <a:lumMod val="85000"/>
                    <a:lumOff val="15000"/>
                  </a:prstClr>
                </a:solidFill>
                <a:latin typeface="+mn-lt"/>
                <a:ea typeface="+mn-ea"/>
                <a:cs typeface="+mn-ea"/>
                <a:sym typeface="+mn-lt"/>
              </a:rPr>
              <a:t>MARKETING RECOMMENDATIONS</a:t>
            </a:r>
            <a:endParaRPr lang="en-US" altLang="zh-CN" sz="2800" dirty="0">
              <a:solidFill>
                <a:prstClr val="black">
                  <a:lumMod val="85000"/>
                  <a:lumOff val="15000"/>
                </a:prstClr>
              </a:solidFill>
              <a:latin typeface="+mn-lt"/>
              <a:ea typeface="+mn-ea"/>
              <a:cs typeface="+mn-ea"/>
              <a:sym typeface="+mn-lt"/>
            </a:endParaRPr>
          </a:p>
        </p:txBody>
      </p:sp>
      <p:sp>
        <p:nvSpPr>
          <p:cNvPr id="3" name="Content Placeholder 2"/>
          <p:cNvSpPr>
            <a:spLocks noGrp="1"/>
          </p:cNvSpPr>
          <p:nvPr>
            <p:ph idx="1"/>
          </p:nvPr>
        </p:nvSpPr>
        <p:spPr>
          <a:xfrm>
            <a:off x="515620" y="1210310"/>
            <a:ext cx="10892155" cy="465455"/>
          </a:xfrm>
        </p:spPr>
        <p:txBody>
          <a:bodyPr vert="horz" lIns="91440" tIns="45720" rIns="91440" bIns="45720" rtlCol="0" anchor="t">
            <a:normAutofit/>
          </a:bodyPr>
          <a:p>
            <a:pPr marL="0" indent="0" algn="l">
              <a:buNone/>
            </a:pPr>
            <a:r>
              <a:rPr lang="en-US" sz="1700" b="1" dirty="0">
                <a:solidFill>
                  <a:schemeClr val="accent6">
                    <a:lumMod val="75000"/>
                  </a:schemeClr>
                </a:solidFill>
                <a:cs typeface="Calibri" panose="020F0502020204030204"/>
              </a:rPr>
              <a:t>Search Engine Optimization</a:t>
            </a:r>
            <a:r>
              <a:rPr lang="en-US" sz="1700" dirty="0">
                <a:solidFill>
                  <a:schemeClr val="accent6">
                    <a:lumMod val="75000"/>
                  </a:schemeClr>
                </a:solidFill>
                <a:cs typeface="Calibri" panose="020F0502020204030204"/>
              </a:rPr>
              <a:t> - Targeting informational keywords </a:t>
            </a:r>
            <a:endParaRPr lang="en-US" sz="1700" dirty="0">
              <a:solidFill>
                <a:schemeClr val="accent6">
                  <a:lumMod val="75000"/>
                </a:schemeClr>
              </a:solidFill>
              <a:cs typeface="Calibri" panose="020F0502020204030204"/>
            </a:endParaRPr>
          </a:p>
        </p:txBody>
      </p:sp>
      <p:pic>
        <p:nvPicPr>
          <p:cNvPr id="4" name="Picture 4" descr="A screenshot of a computer&#10;&#10;Description automatically generated"/>
          <p:cNvPicPr>
            <a:picLocks noChangeAspect="1"/>
          </p:cNvPicPr>
          <p:nvPr/>
        </p:nvPicPr>
        <p:blipFill>
          <a:blip r:embed="rId2"/>
          <a:stretch>
            <a:fillRect/>
          </a:stretch>
        </p:blipFill>
        <p:spPr>
          <a:xfrm>
            <a:off x="3210560" y="1793240"/>
            <a:ext cx="5819140" cy="44951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71475" y="-16117"/>
            <a:ext cx="11820524" cy="6607418"/>
            <a:chOff x="371475" y="-16117"/>
            <a:chExt cx="11820524" cy="6607418"/>
          </a:xfrm>
        </p:grpSpPr>
        <p:grpSp>
          <p:nvGrpSpPr>
            <p:cNvPr id="15" name="组合 14"/>
            <p:cNvGrpSpPr/>
            <p:nvPr/>
          </p:nvGrpSpPr>
          <p:grpSpPr>
            <a:xfrm>
              <a:off x="371475" y="304801"/>
              <a:ext cx="11458575" cy="6286500"/>
              <a:chOff x="-2609147" y="-1363451"/>
              <a:chExt cx="8579152" cy="3130510"/>
            </a:xfrm>
          </p:grpSpPr>
          <p:cxnSp>
            <p:nvCxnSpPr>
              <p:cNvPr id="18"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9"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1"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1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sp>
        <p:nvSpPr>
          <p:cNvPr id="6" name="文本框 8"/>
          <p:cNvSpPr txBox="1"/>
          <p:nvPr/>
        </p:nvSpPr>
        <p:spPr>
          <a:xfrm>
            <a:off x="516255" y="688340"/>
            <a:ext cx="1115187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l"/>
            <a:r>
              <a:rPr lang="en-US" altLang="zh-CN" sz="2800" dirty="0">
                <a:solidFill>
                  <a:prstClr val="black">
                    <a:lumMod val="85000"/>
                    <a:lumOff val="15000"/>
                  </a:prstClr>
                </a:solidFill>
                <a:latin typeface="+mn-lt"/>
                <a:ea typeface="+mn-ea"/>
                <a:cs typeface="+mn-ea"/>
                <a:sym typeface="+mn-lt"/>
              </a:rPr>
              <a:t>MARKETING RECOMMENDATIONS</a:t>
            </a:r>
            <a:endParaRPr lang="en-US" altLang="zh-CN" sz="2800" dirty="0">
              <a:solidFill>
                <a:prstClr val="black">
                  <a:lumMod val="85000"/>
                  <a:lumOff val="15000"/>
                </a:prstClr>
              </a:solidFill>
              <a:latin typeface="+mn-lt"/>
              <a:ea typeface="+mn-ea"/>
              <a:cs typeface="+mn-ea"/>
              <a:sym typeface="+mn-lt"/>
            </a:endParaRPr>
          </a:p>
        </p:txBody>
      </p:sp>
      <p:sp>
        <p:nvSpPr>
          <p:cNvPr id="3" name="Content Placeholder 2"/>
          <p:cNvSpPr>
            <a:spLocks noGrp="1"/>
          </p:cNvSpPr>
          <p:nvPr>
            <p:ph idx="1"/>
          </p:nvPr>
        </p:nvSpPr>
        <p:spPr>
          <a:xfrm>
            <a:off x="516255" y="1210310"/>
            <a:ext cx="10891520" cy="465455"/>
          </a:xfrm>
        </p:spPr>
        <p:txBody>
          <a:bodyPr vert="horz" lIns="91440" tIns="45720" rIns="91440" bIns="45720" rtlCol="0" anchor="t">
            <a:normAutofit/>
          </a:bodyPr>
          <a:p>
            <a:pPr marL="0" indent="0" algn="l">
              <a:buNone/>
            </a:pPr>
            <a:r>
              <a:rPr lang="en-US" sz="1700" b="1" dirty="0">
                <a:solidFill>
                  <a:schemeClr val="accent6">
                    <a:lumMod val="75000"/>
                  </a:schemeClr>
                </a:solidFill>
                <a:cs typeface="Calibri" panose="020F0502020204030204"/>
              </a:rPr>
              <a:t>Social medial marketing (Facebook)</a:t>
            </a:r>
            <a:r>
              <a:rPr lang="en-US" sz="1700" dirty="0">
                <a:solidFill>
                  <a:schemeClr val="accent6">
                    <a:lumMod val="75000"/>
                  </a:schemeClr>
                </a:solidFill>
                <a:cs typeface="Calibri" panose="020F0502020204030204"/>
              </a:rPr>
              <a:t>  </a:t>
            </a:r>
            <a:endParaRPr lang="en-US" sz="1700" dirty="0">
              <a:solidFill>
                <a:schemeClr val="accent6">
                  <a:lumMod val="75000"/>
                </a:schemeClr>
              </a:solidFill>
              <a:cs typeface="Calibri" panose="020F0502020204030204"/>
            </a:endParaRPr>
          </a:p>
        </p:txBody>
      </p:sp>
      <p:sp>
        <p:nvSpPr>
          <p:cNvPr id="2" name="Text Box 1"/>
          <p:cNvSpPr txBox="1"/>
          <p:nvPr/>
        </p:nvSpPr>
        <p:spPr>
          <a:xfrm>
            <a:off x="516255" y="1594485"/>
            <a:ext cx="10706100" cy="491490"/>
          </a:xfrm>
          <a:prstGeom prst="rect">
            <a:avLst/>
          </a:prstGeom>
          <a:noFill/>
        </p:spPr>
        <p:txBody>
          <a:bodyPr wrap="square" rtlCol="0" anchor="t">
            <a:spAutoFit/>
          </a:bodyPr>
          <a:p>
            <a:pPr algn="l"/>
            <a:r>
              <a:rPr lang="en-US" sz="1400" dirty="0">
                <a:cs typeface="Calibri" panose="020F0502020204030204"/>
                <a:sym typeface="+mn-ea"/>
              </a:rPr>
              <a:t>Blogs/youtube's links sharing, product images, informative description and contact details can be included in a Facebook's post. </a:t>
            </a:r>
            <a:endParaRPr lang="en-US" sz="1400" dirty="0">
              <a:cs typeface="Calibri" panose="020F0502020204030204"/>
              <a:sym typeface="+mn-ea"/>
            </a:endParaRPr>
          </a:p>
          <a:p>
            <a:pPr algn="l"/>
            <a:r>
              <a:rPr lang="en-US" sz="1200" i="1" dirty="0">
                <a:cs typeface="Calibri" panose="020F0502020204030204"/>
                <a:sym typeface="+mn-ea"/>
              </a:rPr>
              <a:t>(*) make sure your content is readable, for example: using bullet points for listing service offerings.</a:t>
            </a:r>
            <a:endParaRPr lang="en-US" sz="1200" i="1" dirty="0">
              <a:cs typeface="Calibri" panose="020F0502020204030204"/>
              <a:sym typeface="+mn-ea"/>
            </a:endParaRPr>
          </a:p>
        </p:txBody>
      </p:sp>
      <p:pic>
        <p:nvPicPr>
          <p:cNvPr id="5" name="Picture 6" descr="A collage of images of a person&#10;&#10;Description automatically generated"/>
          <p:cNvPicPr>
            <a:picLocks noChangeAspect="1"/>
          </p:cNvPicPr>
          <p:nvPr/>
        </p:nvPicPr>
        <p:blipFill rotWithShape="1">
          <a:blip r:embed="rId2"/>
          <a:srcRect t="8646" r="-344" b="18219"/>
          <a:stretch>
            <a:fillRect/>
          </a:stretch>
        </p:blipFill>
        <p:spPr>
          <a:xfrm>
            <a:off x="445135" y="2169160"/>
            <a:ext cx="4964430" cy="4320540"/>
          </a:xfrm>
          <a:prstGeom prst="rect">
            <a:avLst/>
          </a:prstGeom>
          <a:ln>
            <a:solidFill>
              <a:schemeClr val="accent6"/>
            </a:solidFill>
          </a:ln>
        </p:spPr>
      </p:pic>
      <p:pic>
        <p:nvPicPr>
          <p:cNvPr id="7" name="Picture 4" descr="A screenshot of a video&#10;&#10;Description automatically generated"/>
          <p:cNvPicPr>
            <a:picLocks noChangeAspect="1"/>
          </p:cNvPicPr>
          <p:nvPr/>
        </p:nvPicPr>
        <p:blipFill rotWithShape="1">
          <a:blip r:embed="rId3"/>
          <a:srcRect l="-901" t="7692" r="500" b="-699"/>
          <a:stretch>
            <a:fillRect/>
          </a:stretch>
        </p:blipFill>
        <p:spPr>
          <a:xfrm>
            <a:off x="5579110" y="2169160"/>
            <a:ext cx="2872105" cy="2594610"/>
          </a:xfrm>
          <a:prstGeom prst="rect">
            <a:avLst/>
          </a:prstGeom>
          <a:ln>
            <a:solidFill>
              <a:schemeClr val="accent6"/>
            </a:solidFill>
          </a:ln>
        </p:spPr>
      </p:pic>
      <p:pic>
        <p:nvPicPr>
          <p:cNvPr id="8" name="Picture 5" descr="A painting of angels in a ceiling&#10;&#10;Description automatically generated"/>
          <p:cNvPicPr>
            <a:picLocks noChangeAspect="1"/>
          </p:cNvPicPr>
          <p:nvPr/>
        </p:nvPicPr>
        <p:blipFill rotWithShape="1">
          <a:blip r:embed="rId4"/>
          <a:srcRect l="-200" r="-16" b="29196"/>
          <a:stretch>
            <a:fillRect/>
          </a:stretch>
        </p:blipFill>
        <p:spPr>
          <a:xfrm>
            <a:off x="8620125" y="2169160"/>
            <a:ext cx="3120390" cy="1907540"/>
          </a:xfrm>
          <a:prstGeom prst="rect">
            <a:avLst/>
          </a:prstGeom>
          <a:ln>
            <a:solidFill>
              <a:schemeClr val="accent6"/>
            </a:solidFill>
          </a:ln>
        </p:spPr>
      </p:pic>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71475" y="-16117"/>
            <a:ext cx="11820524" cy="6607418"/>
            <a:chOff x="371475" y="-16117"/>
            <a:chExt cx="11820524" cy="6607418"/>
          </a:xfrm>
        </p:grpSpPr>
        <p:grpSp>
          <p:nvGrpSpPr>
            <p:cNvPr id="15" name="组合 14"/>
            <p:cNvGrpSpPr/>
            <p:nvPr/>
          </p:nvGrpSpPr>
          <p:grpSpPr>
            <a:xfrm>
              <a:off x="371475" y="304801"/>
              <a:ext cx="11458575" cy="6286500"/>
              <a:chOff x="-2609147" y="-1363451"/>
              <a:chExt cx="8579152" cy="3130510"/>
            </a:xfrm>
          </p:grpSpPr>
          <p:cxnSp>
            <p:nvCxnSpPr>
              <p:cNvPr id="18"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9"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1"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1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sp>
        <p:nvSpPr>
          <p:cNvPr id="6" name="文本框 8"/>
          <p:cNvSpPr txBox="1"/>
          <p:nvPr/>
        </p:nvSpPr>
        <p:spPr>
          <a:xfrm>
            <a:off x="516255" y="688340"/>
            <a:ext cx="1115187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l"/>
            <a:r>
              <a:rPr lang="en-US" altLang="zh-CN" sz="2800" dirty="0">
                <a:solidFill>
                  <a:prstClr val="black">
                    <a:lumMod val="85000"/>
                    <a:lumOff val="15000"/>
                  </a:prstClr>
                </a:solidFill>
                <a:latin typeface="+mn-lt"/>
                <a:ea typeface="+mn-ea"/>
                <a:cs typeface="+mn-ea"/>
                <a:sym typeface="+mn-lt"/>
              </a:rPr>
              <a:t>MARKETING RECOMMENDATIONS</a:t>
            </a:r>
            <a:endParaRPr lang="en-US" altLang="zh-CN" sz="2800" dirty="0">
              <a:solidFill>
                <a:prstClr val="black">
                  <a:lumMod val="85000"/>
                  <a:lumOff val="15000"/>
                </a:prstClr>
              </a:solidFill>
              <a:latin typeface="+mn-lt"/>
              <a:ea typeface="+mn-ea"/>
              <a:cs typeface="+mn-ea"/>
              <a:sym typeface="+mn-lt"/>
            </a:endParaRPr>
          </a:p>
        </p:txBody>
      </p:sp>
      <p:sp>
        <p:nvSpPr>
          <p:cNvPr id="3" name="Content Placeholder 2"/>
          <p:cNvSpPr>
            <a:spLocks noGrp="1"/>
          </p:cNvSpPr>
          <p:nvPr>
            <p:ph idx="1"/>
          </p:nvPr>
        </p:nvSpPr>
        <p:spPr>
          <a:xfrm>
            <a:off x="516255" y="1210310"/>
            <a:ext cx="10891520" cy="465455"/>
          </a:xfrm>
        </p:spPr>
        <p:txBody>
          <a:bodyPr vert="horz" lIns="91440" tIns="45720" rIns="91440" bIns="45720" rtlCol="0" anchor="t">
            <a:normAutofit/>
          </a:bodyPr>
          <a:p>
            <a:pPr marL="0" indent="0" algn="l">
              <a:buNone/>
            </a:pPr>
            <a:r>
              <a:rPr lang="en-US" sz="1700" b="1" dirty="0">
                <a:solidFill>
                  <a:schemeClr val="accent6">
                    <a:lumMod val="75000"/>
                  </a:schemeClr>
                </a:solidFill>
                <a:cs typeface="Calibri" panose="020F0502020204030204"/>
              </a:rPr>
              <a:t>Social medial marketing (Facebook)</a:t>
            </a:r>
            <a:r>
              <a:rPr lang="en-US" sz="1700" dirty="0">
                <a:solidFill>
                  <a:schemeClr val="accent6">
                    <a:lumMod val="75000"/>
                  </a:schemeClr>
                </a:solidFill>
                <a:cs typeface="Calibri" panose="020F0502020204030204"/>
              </a:rPr>
              <a:t>  </a:t>
            </a:r>
            <a:endParaRPr lang="en-US" sz="1700" dirty="0">
              <a:solidFill>
                <a:schemeClr val="accent6">
                  <a:lumMod val="75000"/>
                </a:schemeClr>
              </a:solidFill>
              <a:cs typeface="Calibri" panose="020F0502020204030204"/>
            </a:endParaRPr>
          </a:p>
        </p:txBody>
      </p:sp>
      <p:sp>
        <p:nvSpPr>
          <p:cNvPr id="2" name="Text Box 1"/>
          <p:cNvSpPr txBox="1"/>
          <p:nvPr/>
        </p:nvSpPr>
        <p:spPr>
          <a:xfrm>
            <a:off x="516255" y="1594485"/>
            <a:ext cx="5934710" cy="737235"/>
          </a:xfrm>
          <a:prstGeom prst="rect">
            <a:avLst/>
          </a:prstGeom>
          <a:noFill/>
        </p:spPr>
        <p:txBody>
          <a:bodyPr wrap="square" rtlCol="0" anchor="t">
            <a:spAutoFit/>
          </a:bodyPr>
          <a:p>
            <a:pPr marL="285750" indent="-285750" algn="l">
              <a:buFont typeface="Arial" panose="020B0604020202020204" pitchFamily="34" charset="0"/>
              <a:buChar char="•"/>
            </a:pPr>
            <a:r>
              <a:rPr lang="en-US" sz="1400" dirty="0">
                <a:solidFill>
                  <a:schemeClr val="tx1"/>
                </a:solidFill>
                <a:sym typeface="+mn-ea"/>
              </a:rPr>
              <a:t>Utilize Facebook Reels for user engagement; </a:t>
            </a:r>
            <a:endParaRPr lang="en-US" sz="1400" dirty="0">
              <a:solidFill>
                <a:schemeClr val="tx1"/>
              </a:solidFill>
              <a:sym typeface="+mn-ea"/>
            </a:endParaRPr>
          </a:p>
          <a:p>
            <a:pPr marL="285750" indent="-285750" algn="l">
              <a:buFont typeface="Arial" panose="020B0604020202020204" pitchFamily="34" charset="0"/>
              <a:buChar char="•"/>
            </a:pPr>
            <a:r>
              <a:rPr lang="en-US" sz="1400" dirty="0">
                <a:solidFill>
                  <a:schemeClr val="tx1"/>
                </a:solidFill>
                <a:sym typeface="+mn-ea"/>
              </a:rPr>
              <a:t>Show more content about how your products are made, where they are made and how they look like when finished.</a:t>
            </a:r>
            <a:endParaRPr lang="en-US" sz="1400" i="1" dirty="0">
              <a:solidFill>
                <a:schemeClr val="tx1"/>
              </a:solidFill>
              <a:cs typeface="Calibri" panose="020F0502020204030204"/>
              <a:sym typeface="+mn-ea"/>
            </a:endParaRPr>
          </a:p>
        </p:txBody>
      </p:sp>
      <p:pic>
        <p:nvPicPr>
          <p:cNvPr id="4" name="361934581_235916289364216_5117387468874661095_n">
            <a:hlinkClick r:id="" action="ppaction://media"/>
          </p:cNvPr>
          <p:cNvPicPr>
            <a:picLocks noChangeAspect="1"/>
          </p:cNvPicPr>
          <p:nvPr>
            <a:videoFile r:link="rId2"/>
            <p:extLst>
              <p:ext uri="{DAA4B4D4-6D71-4841-9C94-3DE7FCFB9230}">
                <p14:media xmlns:p14="http://schemas.microsoft.com/office/powerpoint/2010/main" r:embed="rId3"/>
              </p:ext>
            </p:extLst>
          </p:nvPr>
        </p:nvPicPr>
        <p:blipFill>
          <a:blip r:embed="rId4"/>
          <a:stretch>
            <a:fillRect/>
          </a:stretch>
        </p:blipFill>
        <p:spPr>
          <a:xfrm>
            <a:off x="8399512" y="1477573"/>
            <a:ext cx="2584509" cy="4594684"/>
          </a:xfrm>
          <a:prstGeom prst="rect">
            <a:avLst/>
          </a:prstGeom>
          <a:ln w="28575">
            <a:noFill/>
          </a:ln>
        </p:spPr>
      </p:pic>
      <p:sp>
        <p:nvSpPr>
          <p:cNvPr id="9" name="矩形 4"/>
          <p:cNvSpPr/>
          <p:nvPr/>
        </p:nvSpPr>
        <p:spPr>
          <a:xfrm>
            <a:off x="6701155" y="1345565"/>
            <a:ext cx="4464685" cy="4859020"/>
          </a:xfrm>
          <a:prstGeom prst="rect">
            <a:avLst/>
          </a:prstGeom>
          <a:noFill/>
          <a:ln w="57150">
            <a:solidFill>
              <a:srgbClr val="9EB3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pic>
        <p:nvPicPr>
          <p:cNvPr id="10" name="图片 7"/>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6701155" y="1345565"/>
            <a:ext cx="1597025" cy="4859655"/>
          </a:xfrm>
          <a:prstGeom prst="rect">
            <a:avLst/>
          </a:prstGeom>
        </p:spPr>
      </p:pic>
      <p:sp>
        <p:nvSpPr>
          <p:cNvPr id="11" name="Text Box 10"/>
          <p:cNvSpPr txBox="1"/>
          <p:nvPr/>
        </p:nvSpPr>
        <p:spPr>
          <a:xfrm>
            <a:off x="6701155" y="6235065"/>
            <a:ext cx="1863725" cy="275590"/>
          </a:xfrm>
          <a:prstGeom prst="rect">
            <a:avLst/>
          </a:prstGeom>
          <a:noFill/>
        </p:spPr>
        <p:txBody>
          <a:bodyPr wrap="square" rtlCol="0">
            <a:spAutoFit/>
          </a:bodyPr>
          <a:p>
            <a:r>
              <a:rPr lang="en-US" sz="1200" i="1"/>
              <a:t>Click to play video</a:t>
            </a:r>
            <a:endParaRPr lang="en-US" sz="1200" i="1"/>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2" fill="hold" display="0">
                  <p:stCondLst>
                    <p:cond delay="indefinite"/>
                  </p:stCondLst>
                </p:cTn>
                <p:tgtEl>
                  <p:spTgt spid="4"/>
                </p:tgtEl>
              </p:cMediaNode>
            </p:video>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71475" y="-16117"/>
            <a:ext cx="11820524" cy="6607418"/>
            <a:chOff x="371475" y="-16117"/>
            <a:chExt cx="11820524" cy="6607418"/>
          </a:xfrm>
        </p:grpSpPr>
        <p:grpSp>
          <p:nvGrpSpPr>
            <p:cNvPr id="15" name="组合 14"/>
            <p:cNvGrpSpPr/>
            <p:nvPr/>
          </p:nvGrpSpPr>
          <p:grpSpPr>
            <a:xfrm>
              <a:off x="371475" y="304801"/>
              <a:ext cx="11458575" cy="6286500"/>
              <a:chOff x="-2609147" y="-1363451"/>
              <a:chExt cx="8579152" cy="3130510"/>
            </a:xfrm>
          </p:grpSpPr>
          <p:cxnSp>
            <p:nvCxnSpPr>
              <p:cNvPr id="18"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9"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1"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1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sp>
        <p:nvSpPr>
          <p:cNvPr id="6" name="文本框 8"/>
          <p:cNvSpPr txBox="1"/>
          <p:nvPr/>
        </p:nvSpPr>
        <p:spPr>
          <a:xfrm>
            <a:off x="516255" y="688340"/>
            <a:ext cx="1115187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l"/>
            <a:r>
              <a:rPr lang="en-US" altLang="zh-CN" sz="2800" dirty="0">
                <a:solidFill>
                  <a:prstClr val="black">
                    <a:lumMod val="85000"/>
                    <a:lumOff val="15000"/>
                  </a:prstClr>
                </a:solidFill>
                <a:latin typeface="+mn-lt"/>
                <a:ea typeface="+mn-ea"/>
                <a:cs typeface="+mn-ea"/>
                <a:sym typeface="+mn-lt"/>
              </a:rPr>
              <a:t>MARKETING RECOMMENDATIONS</a:t>
            </a:r>
            <a:endParaRPr lang="en-US" altLang="zh-CN" sz="2800" dirty="0">
              <a:solidFill>
                <a:prstClr val="black">
                  <a:lumMod val="85000"/>
                  <a:lumOff val="15000"/>
                </a:prstClr>
              </a:solidFill>
              <a:latin typeface="+mn-lt"/>
              <a:ea typeface="+mn-ea"/>
              <a:cs typeface="+mn-ea"/>
              <a:sym typeface="+mn-lt"/>
            </a:endParaRPr>
          </a:p>
        </p:txBody>
      </p:sp>
      <p:sp>
        <p:nvSpPr>
          <p:cNvPr id="3" name="Content Placeholder 2"/>
          <p:cNvSpPr>
            <a:spLocks noGrp="1"/>
          </p:cNvSpPr>
          <p:nvPr>
            <p:ph idx="1"/>
          </p:nvPr>
        </p:nvSpPr>
        <p:spPr>
          <a:xfrm>
            <a:off x="516255" y="1210310"/>
            <a:ext cx="10891520" cy="465455"/>
          </a:xfrm>
        </p:spPr>
        <p:txBody>
          <a:bodyPr vert="horz" lIns="91440" tIns="45720" rIns="91440" bIns="45720" rtlCol="0" anchor="t">
            <a:normAutofit/>
          </a:bodyPr>
          <a:p>
            <a:pPr marL="0" indent="0" algn="l">
              <a:buNone/>
            </a:pPr>
            <a:r>
              <a:rPr lang="en-US" sz="1700" b="1" dirty="0">
                <a:solidFill>
                  <a:schemeClr val="accent6">
                    <a:lumMod val="75000"/>
                  </a:schemeClr>
                </a:solidFill>
                <a:cs typeface="Calibri" panose="020F0502020204030204"/>
              </a:rPr>
              <a:t>Social medial marketing (YouTube)</a:t>
            </a:r>
            <a:r>
              <a:rPr lang="en-US" sz="1700" dirty="0">
                <a:solidFill>
                  <a:schemeClr val="accent6">
                    <a:lumMod val="75000"/>
                  </a:schemeClr>
                </a:solidFill>
                <a:cs typeface="Calibri" panose="020F0502020204030204"/>
              </a:rPr>
              <a:t>  </a:t>
            </a:r>
            <a:endParaRPr lang="en-US" sz="1700" dirty="0">
              <a:solidFill>
                <a:schemeClr val="accent6">
                  <a:lumMod val="75000"/>
                </a:schemeClr>
              </a:solidFill>
              <a:cs typeface="Calibri" panose="020F0502020204030204"/>
            </a:endParaRPr>
          </a:p>
        </p:txBody>
      </p:sp>
      <p:sp>
        <p:nvSpPr>
          <p:cNvPr id="9" name="矩形 4"/>
          <p:cNvSpPr/>
          <p:nvPr/>
        </p:nvSpPr>
        <p:spPr>
          <a:xfrm>
            <a:off x="2190750" y="2400300"/>
            <a:ext cx="7506335" cy="4110355"/>
          </a:xfrm>
          <a:prstGeom prst="rect">
            <a:avLst/>
          </a:prstGeom>
          <a:noFill/>
          <a:ln w="57150">
            <a:solidFill>
              <a:srgbClr val="9EB3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2" name="Content Placeholder 2"/>
          <p:cNvSpPr>
            <a:spLocks noGrp="1"/>
          </p:cNvSpPr>
          <p:nvPr/>
        </p:nvSpPr>
        <p:spPr>
          <a:xfrm>
            <a:off x="579755" y="1675765"/>
            <a:ext cx="10930890" cy="652145"/>
          </a:xfrm>
          <a:prstGeom prst="rect">
            <a:avLst/>
          </a:prstGeom>
        </p:spPr>
        <p:txBody>
          <a:bodyPr vert="horz" lIns="91440" tIns="45720" rIns="91440" bIns="45720" rtlCol="0"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400" dirty="0">
                <a:ea typeface="Calibri" panose="020F0502020204030204"/>
                <a:cs typeface="Calibri" panose="020F0502020204030204"/>
              </a:rPr>
              <a:t>Partnering with marketing agencies for PR articles and brand advertising on YouTube.</a:t>
            </a:r>
            <a:endParaRPr lang="en-US" sz="1800"/>
          </a:p>
          <a:p>
            <a:pPr algn="l"/>
            <a:r>
              <a:rPr lang="en-US" sz="1400" dirty="0">
                <a:ea typeface="Calibri" panose="020F0502020204030204"/>
                <a:cs typeface="Calibri" panose="020F0502020204030204"/>
              </a:rPr>
              <a:t>Case study: Heytv.vn has been filming, editing and advertising videos of commercial printing businesses on YouTube. SONG PHAT's videos on </a:t>
            </a:r>
            <a:r>
              <a:rPr lang="en-US" sz="1400" dirty="0">
                <a:ea typeface="Calibri" panose="020F0502020204030204"/>
                <a:cs typeface="Calibri" panose="020F0502020204030204"/>
                <a:hlinkClick r:id="rId2"/>
              </a:rPr>
              <a:t>HeyTV's channel</a:t>
            </a:r>
            <a:r>
              <a:rPr lang="en-US" sz="1400" dirty="0">
                <a:ea typeface="Calibri" panose="020F0502020204030204"/>
                <a:cs typeface="Calibri" panose="020F0502020204030204"/>
              </a:rPr>
              <a:t> have reached over 100K views.</a:t>
            </a:r>
            <a:endParaRPr lang="en-US" sz="1400" dirty="0">
              <a:ea typeface="Calibri" panose="020F0502020204030204"/>
              <a:cs typeface="Calibri" panose="020F0502020204030204"/>
            </a:endParaRPr>
          </a:p>
        </p:txBody>
      </p:sp>
      <p:sp>
        <p:nvSpPr>
          <p:cNvPr id="7" name="Text Box 6"/>
          <p:cNvSpPr txBox="1"/>
          <p:nvPr/>
        </p:nvSpPr>
        <p:spPr>
          <a:xfrm>
            <a:off x="3569970" y="6547167"/>
            <a:ext cx="5080000" cy="275590"/>
          </a:xfrm>
          <a:prstGeom prst="rect">
            <a:avLst/>
          </a:prstGeom>
        </p:spPr>
        <p:txBody>
          <a:bodyPr>
            <a:spAutoFit/>
          </a:bodyPr>
          <a:p>
            <a:r>
              <a:rPr lang="en-US" altLang="zh-CN" sz="1200" i="1">
                <a:hlinkClick r:id="rId3"/>
              </a:rPr>
              <a:t>In UV Khổ Lớn Chất Lượng Vượt Trội Cho Những Bản In Ấn Đặc Biệt</a:t>
            </a:r>
            <a:endParaRPr lang="en-US" altLang="zh-CN" sz="1200" i="1">
              <a:hlinkClick r:id="rId3"/>
            </a:endParaRPr>
          </a:p>
        </p:txBody>
      </p:sp>
      <p:pic>
        <p:nvPicPr>
          <p:cNvPr id="8" name="Picture 7"/>
          <p:cNvPicPr>
            <a:picLocks noChangeAspect="1"/>
          </p:cNvPicPr>
          <p:nvPr/>
        </p:nvPicPr>
        <p:blipFill>
          <a:blip r:embed="rId4"/>
          <a:stretch>
            <a:fillRect/>
          </a:stretch>
        </p:blipFill>
        <p:spPr>
          <a:xfrm>
            <a:off x="2668905" y="2565400"/>
            <a:ext cx="6587490" cy="3709670"/>
          </a:xfrm>
          <a:prstGeom prst="rect">
            <a:avLst/>
          </a:prstGeom>
        </p:spPr>
      </p:pic>
      <p:pic>
        <p:nvPicPr>
          <p:cNvPr id="13" name="图片 7"/>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389890" y="2309495"/>
            <a:ext cx="1597025" cy="42246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371475" y="-16117"/>
            <a:ext cx="11820524" cy="6607418"/>
            <a:chOff x="371475" y="-16117"/>
            <a:chExt cx="11820524" cy="6607418"/>
          </a:xfrm>
        </p:grpSpPr>
        <p:grpSp>
          <p:nvGrpSpPr>
            <p:cNvPr id="15" name="组合 14"/>
            <p:cNvGrpSpPr/>
            <p:nvPr/>
          </p:nvGrpSpPr>
          <p:grpSpPr>
            <a:xfrm>
              <a:off x="371475" y="304801"/>
              <a:ext cx="11458575" cy="6286500"/>
              <a:chOff x="-2609147" y="-1363451"/>
              <a:chExt cx="8579152" cy="3130510"/>
            </a:xfrm>
          </p:grpSpPr>
          <p:cxnSp>
            <p:nvCxnSpPr>
              <p:cNvPr id="18"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9"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1"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16" name="图片 15"/>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sp>
        <p:nvSpPr>
          <p:cNvPr id="6" name="文本框 8"/>
          <p:cNvSpPr txBox="1"/>
          <p:nvPr/>
        </p:nvSpPr>
        <p:spPr>
          <a:xfrm>
            <a:off x="516255" y="688340"/>
            <a:ext cx="1115187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l"/>
            <a:r>
              <a:rPr lang="en-US" altLang="zh-CN" sz="2800" dirty="0">
                <a:solidFill>
                  <a:prstClr val="black">
                    <a:lumMod val="85000"/>
                    <a:lumOff val="15000"/>
                  </a:prstClr>
                </a:solidFill>
                <a:latin typeface="+mn-lt"/>
                <a:ea typeface="+mn-ea"/>
                <a:cs typeface="+mn-ea"/>
                <a:sym typeface="+mn-lt"/>
              </a:rPr>
              <a:t>MARKETING RECOMMENDATIONS</a:t>
            </a:r>
            <a:endParaRPr lang="en-US" altLang="zh-CN" sz="2800" dirty="0">
              <a:solidFill>
                <a:prstClr val="black">
                  <a:lumMod val="85000"/>
                  <a:lumOff val="15000"/>
                </a:prstClr>
              </a:solidFill>
              <a:latin typeface="+mn-lt"/>
              <a:ea typeface="+mn-ea"/>
              <a:cs typeface="+mn-ea"/>
              <a:sym typeface="+mn-lt"/>
            </a:endParaRPr>
          </a:p>
        </p:txBody>
      </p:sp>
      <p:sp>
        <p:nvSpPr>
          <p:cNvPr id="3" name="Content Placeholder 2"/>
          <p:cNvSpPr>
            <a:spLocks noGrp="1"/>
          </p:cNvSpPr>
          <p:nvPr>
            <p:ph idx="1"/>
          </p:nvPr>
        </p:nvSpPr>
        <p:spPr>
          <a:xfrm>
            <a:off x="516255" y="1210310"/>
            <a:ext cx="10891520" cy="465455"/>
          </a:xfrm>
        </p:spPr>
        <p:txBody>
          <a:bodyPr vert="horz" lIns="91440" tIns="45720" rIns="91440" bIns="45720" rtlCol="0" anchor="t">
            <a:normAutofit/>
          </a:bodyPr>
          <a:p>
            <a:pPr marL="0" indent="0" algn="l">
              <a:buNone/>
            </a:pPr>
            <a:r>
              <a:rPr lang="en-US" sz="1700" b="1" dirty="0">
                <a:solidFill>
                  <a:schemeClr val="accent6">
                    <a:lumMod val="75000"/>
                  </a:schemeClr>
                </a:solidFill>
                <a:cs typeface="Calibri" panose="020F0502020204030204"/>
              </a:rPr>
              <a:t>Zalo</a:t>
            </a:r>
            <a:r>
              <a:rPr lang="en-US" sz="1700" dirty="0">
                <a:solidFill>
                  <a:schemeClr val="accent6">
                    <a:lumMod val="75000"/>
                  </a:schemeClr>
                </a:solidFill>
                <a:cs typeface="Calibri" panose="020F0502020204030204"/>
              </a:rPr>
              <a:t>  </a:t>
            </a:r>
            <a:endParaRPr lang="en-US" sz="1700" dirty="0">
              <a:solidFill>
                <a:schemeClr val="accent6">
                  <a:lumMod val="75000"/>
                </a:schemeClr>
              </a:solidFill>
              <a:cs typeface="Calibri" panose="020F0502020204030204"/>
            </a:endParaRPr>
          </a:p>
        </p:txBody>
      </p:sp>
      <p:sp>
        <p:nvSpPr>
          <p:cNvPr id="9" name="矩形 4"/>
          <p:cNvSpPr/>
          <p:nvPr/>
        </p:nvSpPr>
        <p:spPr>
          <a:xfrm>
            <a:off x="2190750" y="2400300"/>
            <a:ext cx="7506335" cy="4110355"/>
          </a:xfrm>
          <a:prstGeom prst="rect">
            <a:avLst/>
          </a:prstGeom>
          <a:noFill/>
          <a:ln w="57150">
            <a:solidFill>
              <a:srgbClr val="9EB3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2" name="Content Placeholder 2"/>
          <p:cNvSpPr>
            <a:spLocks noGrp="1"/>
          </p:cNvSpPr>
          <p:nvPr/>
        </p:nvSpPr>
        <p:spPr>
          <a:xfrm>
            <a:off x="579755" y="1541145"/>
            <a:ext cx="10930890" cy="652145"/>
          </a:xfrm>
          <a:prstGeom prst="rect">
            <a:avLst/>
          </a:prstGeom>
        </p:spPr>
        <p:txBody>
          <a:bodyPr vert="horz" lIns="91440" tIns="45720" rIns="91440" bIns="45720" rtlCol="0"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400" dirty="0">
                <a:ea typeface="Calibri" panose="020F0502020204030204"/>
                <a:cs typeface="Calibri" panose="020F0502020204030204"/>
                <a:sym typeface="+mn-ea"/>
              </a:rPr>
              <a:t>Vietnamese customers prefer this channel for asking information about the service, either by chatting or calling. </a:t>
            </a:r>
            <a:endParaRPr lang="en-US" sz="1400"/>
          </a:p>
          <a:p>
            <a:pPr algn="just"/>
            <a:r>
              <a:rPr lang="en-US" sz="1400" dirty="0">
                <a:ea typeface="Calibri" panose="020F0502020204030204"/>
                <a:cs typeface="Calibri" panose="020F0502020204030204"/>
                <a:sym typeface="+mn-ea"/>
              </a:rPr>
              <a:t>Coding a </a:t>
            </a:r>
            <a:r>
              <a:rPr lang="en-US" sz="1400" dirty="0" err="1">
                <a:ea typeface="Calibri" panose="020F0502020204030204"/>
                <a:cs typeface="Calibri" panose="020F0502020204030204"/>
                <a:sym typeface="+mn-ea"/>
              </a:rPr>
              <a:t>Zalo</a:t>
            </a:r>
            <a:r>
              <a:rPr lang="en-US" sz="1400" dirty="0">
                <a:ea typeface="Calibri" panose="020F0502020204030204"/>
                <a:cs typeface="Calibri" panose="020F0502020204030204"/>
                <a:sym typeface="+mn-ea"/>
              </a:rPr>
              <a:t> button on your home page would make it more convenient for customers.</a:t>
            </a:r>
            <a:endParaRPr lang="en-US" sz="1400" dirty="0">
              <a:ea typeface="Calibri" panose="020F0502020204030204"/>
              <a:cs typeface="Calibri" panose="020F0502020204030204"/>
            </a:endParaRPr>
          </a:p>
        </p:txBody>
      </p:sp>
      <p:pic>
        <p:nvPicPr>
          <p:cNvPr id="4" name="Picture 4" descr="A screenshot of a chat&#10;&#10;Description automatically generated"/>
          <p:cNvPicPr>
            <a:picLocks noChangeAspect="1"/>
          </p:cNvPicPr>
          <p:nvPr/>
        </p:nvPicPr>
        <p:blipFill>
          <a:blip r:embed="rId2"/>
          <a:stretch>
            <a:fillRect/>
          </a:stretch>
        </p:blipFill>
        <p:spPr>
          <a:xfrm>
            <a:off x="2501519" y="2524347"/>
            <a:ext cx="6922008" cy="3893629"/>
          </a:xfrm>
          <a:prstGeom prst="rect">
            <a:avLst/>
          </a:prstGeom>
        </p:spPr>
      </p:pic>
      <p:pic>
        <p:nvPicPr>
          <p:cNvPr id="10" name="图片 7"/>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389890" y="2309495"/>
            <a:ext cx="1597025" cy="42246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0" y="0"/>
            <a:ext cx="12192000" cy="6858000"/>
          </a:xfrm>
          <a:prstGeom prst="rect">
            <a:avLst/>
          </a:prstGeom>
          <a:solidFill>
            <a:srgbClr val="9EB38E"/>
          </a:solidFill>
          <a:ln w="12700" cap="flat" cmpd="sng" algn="ctr">
            <a:noFill/>
            <a:prstDash val="solid"/>
            <a:miter lim="800000"/>
          </a:ln>
          <a:effectLst/>
        </p:spPr>
        <p:txBody>
          <a:bodyPr rtlCol="0" anchor="ctr"/>
          <a:lstStyle/>
          <a:p>
            <a:pPr lvl="0" algn="ctr">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44" name="矩形 43"/>
          <p:cNvSpPr/>
          <p:nvPr/>
        </p:nvSpPr>
        <p:spPr>
          <a:xfrm>
            <a:off x="323849" y="283235"/>
            <a:ext cx="11563351" cy="6314088"/>
          </a:xfrm>
          <a:prstGeom prst="rect">
            <a:avLst/>
          </a:prstGeom>
          <a:solidFill>
            <a:schemeClr val="bg1"/>
          </a:solidFill>
          <a:ln w="38100" cap="flat" cmpd="sng" algn="ctr">
            <a:noFill/>
            <a:prstDash val="solid"/>
            <a:miter lim="800000"/>
          </a:ln>
          <a:effectLst>
            <a:outerShdw blurRad="63500" sx="101000" sy="101000" algn="c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45" name="矩形 44"/>
          <p:cNvSpPr/>
          <p:nvPr/>
        </p:nvSpPr>
        <p:spPr>
          <a:xfrm>
            <a:off x="2912782" y="2441514"/>
            <a:ext cx="6372722" cy="1569660"/>
          </a:xfrm>
          <a:prstGeom prst="rect">
            <a:avLst/>
          </a:prstGeom>
        </p:spPr>
        <p:txBody>
          <a:bodyPr wrap="square">
            <a:spAutoFit/>
          </a:bodyPr>
          <a:lstStyle/>
          <a:p>
            <a:pPr algn="dist"/>
            <a:r>
              <a:rPr lang="en-US" altLang="zh-CN" sz="9600">
                <a:solidFill>
                  <a:srgbClr val="789363"/>
                </a:solidFill>
                <a:latin typeface="Arial" panose="020B0604020202020204" pitchFamily="34" charset="0"/>
                <a:ea typeface="Arial" panose="020B0604020202020204" pitchFamily="34" charset="0"/>
              </a:rPr>
              <a:t>THANKS</a:t>
            </a:r>
            <a:endParaRPr lang="zh-CN" altLang="en-US" sz="9600">
              <a:solidFill>
                <a:srgbClr val="789363"/>
              </a:solidFill>
              <a:latin typeface="Arial" panose="020B0604020202020204" pitchFamily="34" charset="0"/>
            </a:endParaRPr>
          </a:p>
        </p:txBody>
      </p:sp>
      <p:sp>
        <p:nvSpPr>
          <p:cNvPr id="46" name="文本框 45"/>
          <p:cNvSpPr txBox="1"/>
          <p:nvPr/>
        </p:nvSpPr>
        <p:spPr>
          <a:xfrm>
            <a:off x="2336798" y="4005473"/>
            <a:ext cx="7540628" cy="368300"/>
          </a:xfrm>
          <a:prstGeom prst="rect">
            <a:avLst/>
          </a:prstGeom>
          <a:noFill/>
        </p:spPr>
        <p:txBody>
          <a:bodyPr wrap="square" rtlCol="0">
            <a:spAutoFit/>
          </a:bodyPr>
          <a:lstStyle/>
          <a:p>
            <a:pPr algn="ctr">
              <a:lnSpc>
                <a:spcPct val="150000"/>
              </a:lnSpc>
            </a:pPr>
            <a:r>
              <a:rPr lang="en-US" altLang="zh-CN" sz="1200" dirty="0">
                <a:solidFill>
                  <a:prstClr val="black">
                    <a:lumMod val="65000"/>
                    <a:lumOff val="35000"/>
                  </a:prstClr>
                </a:solidFill>
                <a:cs typeface="+mn-ea"/>
                <a:sym typeface="+mn-lt"/>
              </a:rPr>
              <a:t>May you have any questions, please kindly contact kimmyle081@gmail.com (Ms.Kimmy)</a:t>
            </a:r>
            <a:endParaRPr lang="zh-CN" altLang="en-US" sz="1200" dirty="0">
              <a:solidFill>
                <a:prstClr val="black">
                  <a:lumMod val="65000"/>
                  <a:lumOff val="35000"/>
                </a:prstClr>
              </a:solidFill>
              <a:cs typeface="+mn-ea"/>
              <a:sym typeface="+mn-lt"/>
            </a:endParaRPr>
          </a:p>
        </p:txBody>
      </p:sp>
      <p:pic>
        <p:nvPicPr>
          <p:cNvPr id="3" name="图片 2"/>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a:off x="323849" y="1652429"/>
            <a:ext cx="2324100" cy="4944894"/>
          </a:xfrm>
          <a:prstGeom prst="rect">
            <a:avLst/>
          </a:prstGeom>
        </p:spPr>
      </p:pic>
      <p:pic>
        <p:nvPicPr>
          <p:cNvPr id="4" name="图片 3"/>
          <p:cNvPicPr>
            <a:picLocks noChangeAspect="1"/>
          </p:cNvPicPr>
          <p:nvPr/>
        </p:nvPicPr>
        <p:blipFill rotWithShape="1">
          <a:blip r:embed="rId1">
            <a:clrChange>
              <a:clrFrom>
                <a:srgbClr val="F9F9FB"/>
              </a:clrFrom>
              <a:clrTo>
                <a:srgbClr val="F9F9FB">
                  <a:alpha val="0"/>
                </a:srgbClr>
              </a:clrTo>
            </a:clrChange>
            <a:extLst>
              <a:ext uri="{28A0092B-C50C-407E-A947-70E740481C1C}">
                <a14:useLocalDpi xmlns:a14="http://schemas.microsoft.com/office/drawing/2010/main" val="0"/>
              </a:ext>
            </a:extLst>
          </a:blip>
          <a:srcRect l="89531" b="42000"/>
          <a:stretch>
            <a:fillRect/>
          </a:stretch>
        </p:blipFill>
        <p:spPr>
          <a:xfrm>
            <a:off x="9287703" y="283235"/>
            <a:ext cx="2597298" cy="41719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6763901" y="1753694"/>
            <a:ext cx="4286885" cy="1266250"/>
            <a:chOff x="5582285" y="-436971"/>
            <a:chExt cx="4286885" cy="1266250"/>
          </a:xfrm>
        </p:grpSpPr>
        <p:sp>
          <p:nvSpPr>
            <p:cNvPr id="17" name="文本框 16"/>
            <p:cNvSpPr txBox="1"/>
            <p:nvPr/>
          </p:nvSpPr>
          <p:spPr>
            <a:xfrm>
              <a:off x="5583916" y="-36861"/>
              <a:ext cx="4285254" cy="866140"/>
            </a:xfrm>
            <a:prstGeom prst="rect">
              <a:avLst/>
            </a:prstGeom>
            <a:noFill/>
          </p:spPr>
          <p:txBody>
            <a:bodyPr wrap="square" rtlCol="0">
              <a:spAutoFit/>
            </a:bodyPr>
            <a:lstStyle/>
            <a:p>
              <a:pPr>
                <a:lnSpc>
                  <a:spcPct val="120000"/>
                </a:lnSpc>
              </a:pPr>
              <a:r>
                <a:rPr lang="en-US" altLang="zh-CN" sz="1400">
                  <a:solidFill>
                    <a:srgbClr val="000000">
                      <a:lumMod val="65000"/>
                      <a:lumOff val="35000"/>
                    </a:srgbClr>
                  </a:solidFill>
                  <a:cs typeface="+mn-ea"/>
                  <a:sym typeface="+mn-lt"/>
                </a:rPr>
                <a:t>An 22-years old university student living in Ho Chi Minh City. Getting to a photocopy shop when having assignments or tests.</a:t>
              </a:r>
              <a:endParaRPr lang="en-US" altLang="zh-CN" sz="1400">
                <a:solidFill>
                  <a:srgbClr val="000000">
                    <a:lumMod val="65000"/>
                    <a:lumOff val="35000"/>
                  </a:srgbClr>
                </a:solidFill>
                <a:cs typeface="+mn-ea"/>
                <a:sym typeface="+mn-lt"/>
              </a:endParaRPr>
            </a:p>
          </p:txBody>
        </p:sp>
        <p:sp>
          <p:nvSpPr>
            <p:cNvPr id="18" name="文本框 17"/>
            <p:cNvSpPr txBox="1"/>
            <p:nvPr/>
          </p:nvSpPr>
          <p:spPr>
            <a:xfrm>
              <a:off x="5582285" y="-436971"/>
              <a:ext cx="2440305" cy="398780"/>
            </a:xfrm>
            <a:prstGeom prst="rect">
              <a:avLst/>
            </a:prstGeom>
            <a:noFill/>
          </p:spPr>
          <p:txBody>
            <a:bodyPr wrap="square" rtlCol="0">
              <a:spAutoFit/>
            </a:bodyPr>
            <a:lstStyle/>
            <a:p>
              <a:r>
                <a:rPr lang="en-US" altLang="zh-CN" sz="2000">
                  <a:solidFill>
                    <a:schemeClr val="tx1">
                      <a:lumMod val="85000"/>
                      <a:lumOff val="15000"/>
                    </a:schemeClr>
                  </a:solidFill>
                  <a:cs typeface="+mn-ea"/>
                  <a:sym typeface="+mn-lt"/>
                </a:rPr>
                <a:t>DESCRIPTION</a:t>
              </a:r>
              <a:endParaRPr lang="zh-CN" altLang="en-US" sz="2000">
                <a:solidFill>
                  <a:schemeClr val="tx1">
                    <a:lumMod val="85000"/>
                    <a:lumOff val="15000"/>
                  </a:schemeClr>
                </a:solidFill>
                <a:cs typeface="+mn-ea"/>
                <a:sym typeface="+mn-lt"/>
              </a:endParaRPr>
            </a:p>
          </p:txBody>
        </p:sp>
      </p:grpSp>
      <p:grpSp>
        <p:nvGrpSpPr>
          <p:cNvPr id="20" name="组合 19"/>
          <p:cNvGrpSpPr/>
          <p:nvPr/>
        </p:nvGrpSpPr>
        <p:grpSpPr>
          <a:xfrm>
            <a:off x="7286375" y="3156268"/>
            <a:ext cx="4286885" cy="1007805"/>
            <a:chOff x="5582285" y="-436971"/>
            <a:chExt cx="4286885" cy="1007805"/>
          </a:xfrm>
        </p:grpSpPr>
        <p:sp>
          <p:nvSpPr>
            <p:cNvPr id="21" name="文本框 20"/>
            <p:cNvSpPr txBox="1"/>
            <p:nvPr/>
          </p:nvSpPr>
          <p:spPr>
            <a:xfrm>
              <a:off x="5583916" y="-36861"/>
              <a:ext cx="4285254" cy="607695"/>
            </a:xfrm>
            <a:prstGeom prst="rect">
              <a:avLst/>
            </a:prstGeom>
            <a:noFill/>
          </p:spPr>
          <p:txBody>
            <a:bodyPr wrap="square" rtlCol="0">
              <a:spAutoFit/>
            </a:bodyPr>
            <a:lstStyle/>
            <a:p>
              <a:pPr>
                <a:lnSpc>
                  <a:spcPct val="120000"/>
                </a:lnSpc>
              </a:pPr>
              <a:r>
                <a:rPr lang="en-US" altLang="zh-CN" sz="1400">
                  <a:solidFill>
                    <a:srgbClr val="000000">
                      <a:lumMod val="65000"/>
                      <a:lumOff val="35000"/>
                    </a:srgbClr>
                  </a:solidFill>
                  <a:cs typeface="+mn-ea"/>
                  <a:sym typeface="+mn-lt"/>
                </a:rPr>
                <a:t>Gaming is life. Using Facebook, Instagram and Youtube for entertaining and updating news. </a:t>
              </a:r>
              <a:endParaRPr lang="en-US" altLang="zh-CN" sz="1400">
                <a:solidFill>
                  <a:srgbClr val="000000">
                    <a:lumMod val="65000"/>
                    <a:lumOff val="35000"/>
                  </a:srgbClr>
                </a:solidFill>
                <a:cs typeface="+mn-ea"/>
                <a:sym typeface="+mn-lt"/>
              </a:endParaRPr>
            </a:p>
          </p:txBody>
        </p:sp>
        <p:sp>
          <p:nvSpPr>
            <p:cNvPr id="22" name="文本框 21"/>
            <p:cNvSpPr txBox="1"/>
            <p:nvPr/>
          </p:nvSpPr>
          <p:spPr>
            <a:xfrm>
              <a:off x="5582285" y="-436971"/>
              <a:ext cx="2440305" cy="398780"/>
            </a:xfrm>
            <a:prstGeom prst="rect">
              <a:avLst/>
            </a:prstGeom>
            <a:noFill/>
          </p:spPr>
          <p:txBody>
            <a:bodyPr wrap="square" rtlCol="0">
              <a:spAutoFit/>
            </a:bodyPr>
            <a:lstStyle/>
            <a:p>
              <a:r>
                <a:rPr lang="en-US" altLang="zh-CN" sz="2000">
                  <a:solidFill>
                    <a:schemeClr val="tx1">
                      <a:lumMod val="85000"/>
                      <a:lumOff val="15000"/>
                    </a:schemeClr>
                  </a:solidFill>
                  <a:cs typeface="+mn-ea"/>
                  <a:sym typeface="+mn-lt"/>
                </a:rPr>
                <a:t>DAY-IN-A-LIFE</a:t>
              </a:r>
              <a:endParaRPr lang="zh-CN" altLang="en-US" sz="2000">
                <a:solidFill>
                  <a:schemeClr val="tx1">
                    <a:lumMod val="85000"/>
                    <a:lumOff val="15000"/>
                  </a:schemeClr>
                </a:solidFill>
                <a:cs typeface="+mn-ea"/>
                <a:sym typeface="+mn-lt"/>
              </a:endParaRPr>
            </a:p>
          </p:txBody>
        </p:sp>
      </p:grpSp>
      <p:grpSp>
        <p:nvGrpSpPr>
          <p:cNvPr id="23" name="组合 22"/>
          <p:cNvGrpSpPr/>
          <p:nvPr/>
        </p:nvGrpSpPr>
        <p:grpSpPr>
          <a:xfrm>
            <a:off x="7713599" y="4558842"/>
            <a:ext cx="4286885" cy="1266250"/>
            <a:chOff x="5582285" y="-436971"/>
            <a:chExt cx="4286885" cy="1266250"/>
          </a:xfrm>
        </p:grpSpPr>
        <p:sp>
          <p:nvSpPr>
            <p:cNvPr id="24" name="文本框 23"/>
            <p:cNvSpPr txBox="1"/>
            <p:nvPr/>
          </p:nvSpPr>
          <p:spPr>
            <a:xfrm>
              <a:off x="5583916" y="-36861"/>
              <a:ext cx="4285254" cy="866140"/>
            </a:xfrm>
            <a:prstGeom prst="rect">
              <a:avLst/>
            </a:prstGeom>
            <a:noFill/>
          </p:spPr>
          <p:txBody>
            <a:bodyPr wrap="square" rtlCol="0">
              <a:spAutoFit/>
            </a:bodyPr>
            <a:lstStyle/>
            <a:p>
              <a:pPr>
                <a:lnSpc>
                  <a:spcPct val="120000"/>
                </a:lnSpc>
              </a:pPr>
              <a:r>
                <a:rPr lang="en-US" altLang="zh-CN" sz="1400">
                  <a:solidFill>
                    <a:srgbClr val="000000">
                      <a:lumMod val="65000"/>
                      <a:lumOff val="35000"/>
                    </a:srgbClr>
                  </a:solidFill>
                  <a:cs typeface="+mn-ea"/>
                  <a:sym typeface="+mn-lt"/>
                </a:rPr>
                <a:t>Getting troubles when the photocopy shops do not provide internet access or online files transitions, but requiring USB.</a:t>
              </a:r>
              <a:endParaRPr lang="en-US" altLang="zh-CN" sz="1400">
                <a:solidFill>
                  <a:srgbClr val="000000">
                    <a:lumMod val="65000"/>
                    <a:lumOff val="35000"/>
                  </a:srgbClr>
                </a:solidFill>
                <a:cs typeface="+mn-ea"/>
                <a:sym typeface="+mn-lt"/>
              </a:endParaRPr>
            </a:p>
          </p:txBody>
        </p:sp>
        <p:sp>
          <p:nvSpPr>
            <p:cNvPr id="25" name="文本框 24"/>
            <p:cNvSpPr txBox="1"/>
            <p:nvPr/>
          </p:nvSpPr>
          <p:spPr>
            <a:xfrm>
              <a:off x="5582285" y="-436971"/>
              <a:ext cx="2440305" cy="398780"/>
            </a:xfrm>
            <a:prstGeom prst="rect">
              <a:avLst/>
            </a:prstGeom>
            <a:noFill/>
          </p:spPr>
          <p:txBody>
            <a:bodyPr wrap="square" rtlCol="0">
              <a:spAutoFit/>
            </a:bodyPr>
            <a:lstStyle/>
            <a:p>
              <a:r>
                <a:rPr lang="en-US" altLang="zh-CN" sz="2000">
                  <a:solidFill>
                    <a:schemeClr val="tx1">
                      <a:lumMod val="85000"/>
                      <a:lumOff val="15000"/>
                    </a:schemeClr>
                  </a:solidFill>
                  <a:cs typeface="+mn-ea"/>
                  <a:sym typeface="+mn-lt"/>
                </a:rPr>
                <a:t>PAINPOINTS</a:t>
              </a:r>
              <a:endParaRPr lang="en-US" altLang="zh-CN" sz="2000">
                <a:solidFill>
                  <a:schemeClr val="tx1">
                    <a:lumMod val="85000"/>
                    <a:lumOff val="15000"/>
                  </a:schemeClr>
                </a:solidFill>
                <a:cs typeface="+mn-ea"/>
                <a:sym typeface="+mn-lt"/>
              </a:endParaRPr>
            </a:p>
          </p:txBody>
        </p:sp>
      </p:grpSp>
      <p:grpSp>
        <p:nvGrpSpPr>
          <p:cNvPr id="26" name="组合 25"/>
          <p:cNvGrpSpPr/>
          <p:nvPr/>
        </p:nvGrpSpPr>
        <p:grpSpPr>
          <a:xfrm>
            <a:off x="1117230" y="1791794"/>
            <a:ext cx="4285254" cy="1007805"/>
            <a:chOff x="5583916" y="-436971"/>
            <a:chExt cx="4285254" cy="1007805"/>
          </a:xfrm>
        </p:grpSpPr>
        <p:sp>
          <p:nvSpPr>
            <p:cNvPr id="27" name="文本框 26"/>
            <p:cNvSpPr txBox="1"/>
            <p:nvPr/>
          </p:nvSpPr>
          <p:spPr>
            <a:xfrm>
              <a:off x="5583916" y="-36861"/>
              <a:ext cx="4285254" cy="607695"/>
            </a:xfrm>
            <a:prstGeom prst="rect">
              <a:avLst/>
            </a:prstGeom>
            <a:noFill/>
          </p:spPr>
          <p:txBody>
            <a:bodyPr wrap="square" rtlCol="0">
              <a:spAutoFit/>
            </a:bodyPr>
            <a:lstStyle/>
            <a:p>
              <a:pPr algn="r">
                <a:lnSpc>
                  <a:spcPct val="120000"/>
                </a:lnSpc>
              </a:pPr>
              <a:r>
                <a:rPr lang="en-US" altLang="zh-CN" sz="1400" dirty="0">
                  <a:solidFill>
                    <a:srgbClr val="000000">
                      <a:lumMod val="65000"/>
                      <a:lumOff val="35000"/>
                    </a:srgbClr>
                  </a:solidFill>
                  <a:cs typeface="+mn-ea"/>
                  <a:sym typeface="+mn-lt"/>
                </a:rPr>
                <a:t>“Every time I need some printings, a nearby shop would forever be a good choice.”</a:t>
              </a:r>
              <a:endParaRPr lang="zh-CN" altLang="en-US" sz="1400">
                <a:solidFill>
                  <a:srgbClr val="000000">
                    <a:lumMod val="65000"/>
                    <a:lumOff val="35000"/>
                  </a:srgbClr>
                </a:solidFill>
                <a:cs typeface="+mn-ea"/>
                <a:sym typeface="+mn-lt"/>
              </a:endParaRPr>
            </a:p>
          </p:txBody>
        </p:sp>
        <p:sp>
          <p:nvSpPr>
            <p:cNvPr id="28" name="文本框 27"/>
            <p:cNvSpPr txBox="1"/>
            <p:nvPr/>
          </p:nvSpPr>
          <p:spPr>
            <a:xfrm>
              <a:off x="7411085" y="-436971"/>
              <a:ext cx="2440305" cy="398780"/>
            </a:xfrm>
            <a:prstGeom prst="rect">
              <a:avLst/>
            </a:prstGeom>
            <a:noFill/>
          </p:spPr>
          <p:txBody>
            <a:bodyPr wrap="square" rtlCol="0">
              <a:spAutoFit/>
            </a:bodyPr>
            <a:lstStyle/>
            <a:p>
              <a:pPr algn="r"/>
              <a:r>
                <a:rPr lang="en-US" altLang="zh-CN" sz="2000">
                  <a:solidFill>
                    <a:schemeClr val="tx1">
                      <a:lumMod val="85000"/>
                      <a:lumOff val="15000"/>
                    </a:schemeClr>
                  </a:solidFill>
                  <a:cs typeface="+mn-ea"/>
                  <a:sym typeface="+mn-lt"/>
                </a:rPr>
                <a:t>QUOTES</a:t>
              </a:r>
              <a:endParaRPr lang="zh-CN" altLang="en-US" sz="2000">
                <a:solidFill>
                  <a:schemeClr val="tx1">
                    <a:lumMod val="85000"/>
                    <a:lumOff val="15000"/>
                  </a:schemeClr>
                </a:solidFill>
                <a:cs typeface="+mn-ea"/>
                <a:sym typeface="+mn-lt"/>
              </a:endParaRPr>
            </a:p>
          </p:txBody>
        </p:sp>
      </p:grpSp>
      <p:grpSp>
        <p:nvGrpSpPr>
          <p:cNvPr id="29" name="组合 28"/>
          <p:cNvGrpSpPr/>
          <p:nvPr/>
        </p:nvGrpSpPr>
        <p:grpSpPr>
          <a:xfrm>
            <a:off x="515754" y="3175318"/>
            <a:ext cx="4285254" cy="1266250"/>
            <a:chOff x="5583916" y="-436971"/>
            <a:chExt cx="4285254" cy="1266250"/>
          </a:xfrm>
        </p:grpSpPr>
        <p:sp>
          <p:nvSpPr>
            <p:cNvPr id="30" name="文本框 29"/>
            <p:cNvSpPr txBox="1"/>
            <p:nvPr/>
          </p:nvSpPr>
          <p:spPr>
            <a:xfrm>
              <a:off x="5583916" y="-36861"/>
              <a:ext cx="4285254" cy="866140"/>
            </a:xfrm>
            <a:prstGeom prst="rect">
              <a:avLst/>
            </a:prstGeom>
            <a:noFill/>
          </p:spPr>
          <p:txBody>
            <a:bodyPr wrap="square" rtlCol="0">
              <a:spAutoFit/>
            </a:bodyPr>
            <a:lstStyle/>
            <a:p>
              <a:pPr algn="r">
                <a:lnSpc>
                  <a:spcPct val="120000"/>
                </a:lnSpc>
              </a:pPr>
              <a:r>
                <a:rPr lang="en-US" altLang="zh-CN" sz="1400">
                  <a:solidFill>
                    <a:srgbClr val="000000">
                      <a:lumMod val="65000"/>
                      <a:lumOff val="35000"/>
                    </a:srgbClr>
                  </a:solidFill>
                  <a:cs typeface="+mn-ea"/>
                  <a:sym typeface="+mn-lt"/>
                </a:rPr>
                <a:t>Hard copies of online documents need to be prepared when being asked by the teachers and required by school projects.</a:t>
              </a:r>
              <a:endParaRPr lang="en-US" altLang="zh-CN" sz="1400">
                <a:solidFill>
                  <a:srgbClr val="000000">
                    <a:lumMod val="65000"/>
                    <a:lumOff val="35000"/>
                  </a:srgbClr>
                </a:solidFill>
                <a:cs typeface="+mn-ea"/>
                <a:sym typeface="+mn-lt"/>
              </a:endParaRPr>
            </a:p>
          </p:txBody>
        </p:sp>
        <p:sp>
          <p:nvSpPr>
            <p:cNvPr id="31" name="文本框 30"/>
            <p:cNvSpPr txBox="1"/>
            <p:nvPr/>
          </p:nvSpPr>
          <p:spPr>
            <a:xfrm>
              <a:off x="7411085" y="-436971"/>
              <a:ext cx="2440305" cy="398780"/>
            </a:xfrm>
            <a:prstGeom prst="rect">
              <a:avLst/>
            </a:prstGeom>
            <a:noFill/>
          </p:spPr>
          <p:txBody>
            <a:bodyPr wrap="square" rtlCol="0">
              <a:spAutoFit/>
            </a:bodyPr>
            <a:lstStyle/>
            <a:p>
              <a:pPr algn="r"/>
              <a:r>
                <a:rPr lang="en-US" altLang="zh-CN" sz="2000">
                  <a:solidFill>
                    <a:schemeClr val="tx1">
                      <a:lumMod val="85000"/>
                      <a:lumOff val="15000"/>
                    </a:schemeClr>
                  </a:solidFill>
                  <a:cs typeface="+mn-ea"/>
                  <a:sym typeface="+mn-lt"/>
                </a:rPr>
                <a:t>GOALS</a:t>
              </a:r>
              <a:endParaRPr lang="zh-CN" altLang="en-US" sz="2000">
                <a:solidFill>
                  <a:schemeClr val="tx1">
                    <a:lumMod val="85000"/>
                    <a:lumOff val="15000"/>
                  </a:schemeClr>
                </a:solidFill>
                <a:cs typeface="+mn-ea"/>
                <a:sym typeface="+mn-lt"/>
              </a:endParaRPr>
            </a:p>
          </p:txBody>
        </p:sp>
      </p:grpSp>
      <p:grpSp>
        <p:nvGrpSpPr>
          <p:cNvPr id="32" name="组合 31"/>
          <p:cNvGrpSpPr/>
          <p:nvPr/>
        </p:nvGrpSpPr>
        <p:grpSpPr>
          <a:xfrm>
            <a:off x="123828" y="4558842"/>
            <a:ext cx="4285254" cy="1007805"/>
            <a:chOff x="5583916" y="-436971"/>
            <a:chExt cx="4285254" cy="1007805"/>
          </a:xfrm>
        </p:grpSpPr>
        <p:sp>
          <p:nvSpPr>
            <p:cNvPr id="33" name="文本框 32"/>
            <p:cNvSpPr txBox="1"/>
            <p:nvPr/>
          </p:nvSpPr>
          <p:spPr>
            <a:xfrm>
              <a:off x="5583916" y="-36861"/>
              <a:ext cx="4285254" cy="607695"/>
            </a:xfrm>
            <a:prstGeom prst="rect">
              <a:avLst/>
            </a:prstGeom>
            <a:noFill/>
          </p:spPr>
          <p:txBody>
            <a:bodyPr wrap="square" rtlCol="0">
              <a:spAutoFit/>
            </a:bodyPr>
            <a:lstStyle/>
            <a:p>
              <a:pPr algn="r">
                <a:lnSpc>
                  <a:spcPct val="120000"/>
                </a:lnSpc>
              </a:pPr>
              <a:r>
                <a:rPr lang="en-US" altLang="zh-CN" sz="1400">
                  <a:solidFill>
                    <a:srgbClr val="000000">
                      <a:lumMod val="65000"/>
                      <a:lumOff val="35000"/>
                    </a:srgbClr>
                  </a:solidFill>
                  <a:cs typeface="+mn-ea"/>
                  <a:sym typeface="+mn-lt"/>
                </a:rPr>
                <a:t>Fast service is the best. And cheap price would be a plus.</a:t>
              </a:r>
              <a:endParaRPr lang="en-US" altLang="zh-CN" sz="1400">
                <a:solidFill>
                  <a:srgbClr val="000000">
                    <a:lumMod val="65000"/>
                    <a:lumOff val="35000"/>
                  </a:srgbClr>
                </a:solidFill>
                <a:cs typeface="+mn-ea"/>
                <a:sym typeface="+mn-lt"/>
              </a:endParaRPr>
            </a:p>
          </p:txBody>
        </p:sp>
        <p:sp>
          <p:nvSpPr>
            <p:cNvPr id="34" name="文本框 33"/>
            <p:cNvSpPr txBox="1"/>
            <p:nvPr/>
          </p:nvSpPr>
          <p:spPr>
            <a:xfrm>
              <a:off x="6135731" y="-436971"/>
              <a:ext cx="3696335" cy="398780"/>
            </a:xfrm>
            <a:prstGeom prst="rect">
              <a:avLst/>
            </a:prstGeom>
            <a:noFill/>
          </p:spPr>
          <p:txBody>
            <a:bodyPr wrap="square" rtlCol="0">
              <a:spAutoFit/>
            </a:bodyPr>
            <a:lstStyle/>
            <a:p>
              <a:pPr algn="r"/>
              <a:r>
                <a:rPr lang="en-US" altLang="zh-CN" sz="2000">
                  <a:solidFill>
                    <a:schemeClr val="tx1">
                      <a:lumMod val="85000"/>
                      <a:lumOff val="15000"/>
                    </a:schemeClr>
                  </a:solidFill>
                  <a:cs typeface="+mn-ea"/>
                  <a:sym typeface="+mn-lt"/>
                </a:rPr>
                <a:t>ENGAGEMENT TRIGGERS</a:t>
              </a:r>
              <a:endParaRPr lang="zh-CN" altLang="en-US" sz="2000">
                <a:solidFill>
                  <a:schemeClr val="tx1">
                    <a:lumMod val="85000"/>
                    <a:lumOff val="15000"/>
                  </a:schemeClr>
                </a:solidFill>
                <a:cs typeface="+mn-ea"/>
                <a:sym typeface="+mn-lt"/>
              </a:endParaRPr>
            </a:p>
          </p:txBody>
        </p:sp>
      </p:grpSp>
      <p:grpSp>
        <p:nvGrpSpPr>
          <p:cNvPr id="37" name="组合 36"/>
          <p:cNvGrpSpPr/>
          <p:nvPr/>
        </p:nvGrpSpPr>
        <p:grpSpPr>
          <a:xfrm>
            <a:off x="371475" y="304801"/>
            <a:ext cx="11458575" cy="6286500"/>
            <a:chOff x="-2609147" y="-1363451"/>
            <a:chExt cx="8579152" cy="3130510"/>
          </a:xfrm>
        </p:grpSpPr>
        <p:cxnSp>
          <p:nvCxnSpPr>
            <p:cNvPr id="39" name="直接连接符 38"/>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40" name="直接连接符 39"/>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41" name="直接连接符 40"/>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42" name="直接连接符 41"/>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35" name="图片 34"/>
          <p:cNvPicPr>
            <a:picLocks noChangeAspect="1"/>
          </p:cNvPicPr>
          <p:nvPr/>
        </p:nvPicPr>
        <p:blipFill rotWithShape="1">
          <a:blip r:embed="rId1">
            <a:clrChange>
              <a:clrFrom>
                <a:srgbClr val="F9F9FB"/>
              </a:clrFrom>
              <a:clrTo>
                <a:srgbClr val="F9F9FB">
                  <a:alpha val="0"/>
                </a:srgbClr>
              </a:clrTo>
            </a:clrChange>
            <a:extLst>
              <a:ext uri="{BEBA8EAE-BF5A-486C-A8C5-ECC9F3942E4B}">
                <a14:imgProps xmlns:a14="http://schemas.microsoft.com/office/drawing/2010/main">
                  <a14:imgLayer r:embed="rId2">
                    <a14:imgEffect>
                      <a14:backgroundRemoval t="0" b="52167" l="90052" r="99740"/>
                    </a14:imgEffect>
                  </a14:imgLayer>
                </a14:imgProps>
              </a:ext>
              <a:ext uri="{28A0092B-C50C-407E-A947-70E740481C1C}">
                <a14:useLocalDpi xmlns:a14="http://schemas.microsoft.com/office/drawing/2010/main" val="0"/>
              </a:ext>
            </a:extLst>
          </a:blip>
          <a:srcRect l="89531" b="42000"/>
          <a:stretch>
            <a:fillRect/>
          </a:stretch>
        </p:blipFill>
        <p:spPr>
          <a:xfrm rot="10800000">
            <a:off x="4881722" y="3201411"/>
            <a:ext cx="2388504" cy="3656587"/>
          </a:xfrm>
          <a:prstGeom prst="rect">
            <a:avLst/>
          </a:prstGeom>
        </p:spPr>
      </p:pic>
      <p:sp>
        <p:nvSpPr>
          <p:cNvPr id="9" name="文本框 8"/>
          <p:cNvSpPr txBox="1"/>
          <p:nvPr/>
        </p:nvSpPr>
        <p:spPr>
          <a:xfrm>
            <a:off x="3869055" y="688340"/>
            <a:ext cx="4444365"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a:solidFill>
                  <a:prstClr val="black">
                    <a:lumMod val="85000"/>
                    <a:lumOff val="15000"/>
                  </a:prstClr>
                </a:solidFill>
                <a:latin typeface="+mn-lt"/>
                <a:ea typeface="+mn-ea"/>
                <a:cs typeface="+mn-ea"/>
                <a:sym typeface="+mn-lt"/>
              </a:rPr>
              <a:t>NGUYEN HONG MINH</a:t>
            </a:r>
            <a:endParaRPr lang="zh-CN" altLang="en-US" sz="2800" dirty="0">
              <a:solidFill>
                <a:prstClr val="black">
                  <a:lumMod val="85000"/>
                  <a:lumOff val="15000"/>
                </a:prstClr>
              </a:solidFill>
              <a:latin typeface="+mn-lt"/>
              <a:ea typeface="+mn-ea"/>
              <a:cs typeface="+mn-ea"/>
              <a:sym typeface="+mn-lt"/>
            </a:endParaRPr>
          </a:p>
        </p:txBody>
      </p:sp>
      <p:sp>
        <p:nvSpPr>
          <p:cNvPr id="5" name="Oval 4"/>
          <p:cNvSpPr/>
          <p:nvPr/>
        </p:nvSpPr>
        <p:spPr>
          <a:xfrm>
            <a:off x="4989830" y="3076575"/>
            <a:ext cx="2204085" cy="2491740"/>
          </a:xfrm>
          <a:prstGeom prst="ellipse">
            <a:avLst/>
          </a:prstGeom>
          <a:blipFill rotWithShape="1">
            <a:blip r:embed="rId3"/>
            <a:stretch>
              <a:fillRect/>
            </a:stretch>
          </a:blip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6763901" y="1753694"/>
            <a:ext cx="4286885" cy="1007805"/>
            <a:chOff x="5582285" y="-436971"/>
            <a:chExt cx="4286885" cy="1007805"/>
          </a:xfrm>
        </p:grpSpPr>
        <p:sp>
          <p:nvSpPr>
            <p:cNvPr id="17" name="文本框 16"/>
            <p:cNvSpPr txBox="1"/>
            <p:nvPr/>
          </p:nvSpPr>
          <p:spPr>
            <a:xfrm>
              <a:off x="5583916" y="-36861"/>
              <a:ext cx="4285254" cy="607695"/>
            </a:xfrm>
            <a:prstGeom prst="rect">
              <a:avLst/>
            </a:prstGeom>
            <a:noFill/>
          </p:spPr>
          <p:txBody>
            <a:bodyPr wrap="square" rtlCol="0">
              <a:spAutoFit/>
            </a:bodyPr>
            <a:lstStyle/>
            <a:p>
              <a:pPr>
                <a:lnSpc>
                  <a:spcPct val="120000"/>
                </a:lnSpc>
              </a:pPr>
              <a:r>
                <a:rPr lang="en-US" altLang="zh-CN" sz="1400" dirty="0">
                  <a:solidFill>
                    <a:srgbClr val="000000">
                      <a:lumMod val="65000"/>
                      <a:lumOff val="35000"/>
                    </a:srgbClr>
                  </a:solidFill>
                  <a:cs typeface="+mn-ea"/>
                  <a:sym typeface="+mn-lt"/>
                </a:rPr>
                <a:t>35 years-old architect graduated from University of</a:t>
              </a:r>
              <a:r>
                <a:rPr lang="vi-VN" altLang="zh-CN" sz="1400" dirty="0">
                  <a:solidFill>
                    <a:srgbClr val="000000">
                      <a:lumMod val="65000"/>
                      <a:lumOff val="35000"/>
                    </a:srgbClr>
                  </a:solidFill>
                  <a:cs typeface="+mn-ea"/>
                  <a:sym typeface="+mn-lt"/>
                </a:rPr>
                <a:t> </a:t>
              </a:r>
              <a:r>
                <a:rPr lang="en-US" altLang="zh-CN" sz="1400" dirty="0">
                  <a:solidFill>
                    <a:srgbClr val="000000">
                      <a:lumMod val="65000"/>
                      <a:lumOff val="35000"/>
                    </a:srgbClr>
                  </a:solidFill>
                  <a:cs typeface="+mn-ea"/>
                  <a:sym typeface="+mn-lt"/>
                </a:rPr>
                <a:t>Architecture in Ho Chi Minh city.</a:t>
              </a:r>
              <a:endParaRPr lang="en-US" altLang="zh-CN" sz="1400" dirty="0">
                <a:solidFill>
                  <a:srgbClr val="000000">
                    <a:lumMod val="65000"/>
                    <a:lumOff val="35000"/>
                  </a:srgbClr>
                </a:solidFill>
                <a:cs typeface="+mn-ea"/>
                <a:sym typeface="+mn-lt"/>
              </a:endParaRPr>
            </a:p>
          </p:txBody>
        </p:sp>
        <p:sp>
          <p:nvSpPr>
            <p:cNvPr id="18" name="文本框 17"/>
            <p:cNvSpPr txBox="1"/>
            <p:nvPr/>
          </p:nvSpPr>
          <p:spPr>
            <a:xfrm>
              <a:off x="5582285" y="-436971"/>
              <a:ext cx="2440305" cy="398780"/>
            </a:xfrm>
            <a:prstGeom prst="rect">
              <a:avLst/>
            </a:prstGeom>
            <a:noFill/>
          </p:spPr>
          <p:txBody>
            <a:bodyPr wrap="square" rtlCol="0">
              <a:spAutoFit/>
            </a:bodyPr>
            <a:lstStyle/>
            <a:p>
              <a:r>
                <a:rPr lang="en-US" altLang="zh-CN" sz="2000">
                  <a:solidFill>
                    <a:schemeClr val="tx1">
                      <a:lumMod val="85000"/>
                      <a:lumOff val="15000"/>
                    </a:schemeClr>
                  </a:solidFill>
                  <a:cs typeface="+mn-ea"/>
                  <a:sym typeface="+mn-lt"/>
                </a:rPr>
                <a:t>DESCRIPTION</a:t>
              </a:r>
              <a:endParaRPr lang="zh-CN" altLang="en-US" sz="2000">
                <a:solidFill>
                  <a:schemeClr val="tx1">
                    <a:lumMod val="85000"/>
                    <a:lumOff val="15000"/>
                  </a:schemeClr>
                </a:solidFill>
                <a:cs typeface="+mn-ea"/>
                <a:sym typeface="+mn-lt"/>
              </a:endParaRPr>
            </a:p>
          </p:txBody>
        </p:sp>
      </p:grpSp>
      <p:grpSp>
        <p:nvGrpSpPr>
          <p:cNvPr id="20" name="组合 19"/>
          <p:cNvGrpSpPr/>
          <p:nvPr/>
        </p:nvGrpSpPr>
        <p:grpSpPr>
          <a:xfrm>
            <a:off x="7286375" y="3156268"/>
            <a:ext cx="4286885" cy="1376105"/>
            <a:chOff x="5582285" y="-436971"/>
            <a:chExt cx="4286885" cy="1376105"/>
          </a:xfrm>
        </p:grpSpPr>
        <p:sp>
          <p:nvSpPr>
            <p:cNvPr id="21" name="文本框 20"/>
            <p:cNvSpPr txBox="1"/>
            <p:nvPr/>
          </p:nvSpPr>
          <p:spPr>
            <a:xfrm>
              <a:off x="5583916" y="-36861"/>
              <a:ext cx="4285254" cy="975995"/>
            </a:xfrm>
            <a:prstGeom prst="rect">
              <a:avLst/>
            </a:prstGeom>
            <a:noFill/>
          </p:spPr>
          <p:txBody>
            <a:bodyPr wrap="square" rtlCol="0">
              <a:spAutoFit/>
            </a:bodyPr>
            <a:lstStyle/>
            <a:p>
              <a:pPr>
                <a:lnSpc>
                  <a:spcPct val="120000"/>
                </a:lnSpc>
              </a:pPr>
              <a:r>
                <a:rPr lang="en-US" altLang="zh-CN" sz="1200" dirty="0">
                  <a:solidFill>
                    <a:srgbClr val="000000">
                      <a:lumMod val="65000"/>
                      <a:lumOff val="35000"/>
                    </a:srgbClr>
                  </a:solidFill>
                  <a:cs typeface="+mn-ea"/>
                  <a:sym typeface="+mn-lt"/>
                </a:rPr>
                <a:t>Night life is very common. Contacting every person in charge for getting the project done. Using Facebook, Instagram, TikTok, Youtube for entertaining. Going the the GYM is always in the list.</a:t>
              </a:r>
              <a:endParaRPr lang="en-US" altLang="zh-CN" sz="1200" dirty="0">
                <a:solidFill>
                  <a:srgbClr val="000000">
                    <a:lumMod val="65000"/>
                    <a:lumOff val="35000"/>
                  </a:srgbClr>
                </a:solidFill>
                <a:cs typeface="+mn-ea"/>
                <a:sym typeface="+mn-lt"/>
              </a:endParaRPr>
            </a:p>
          </p:txBody>
        </p:sp>
        <p:sp>
          <p:nvSpPr>
            <p:cNvPr id="22" name="文本框 21"/>
            <p:cNvSpPr txBox="1"/>
            <p:nvPr/>
          </p:nvSpPr>
          <p:spPr>
            <a:xfrm>
              <a:off x="5582285" y="-436971"/>
              <a:ext cx="2440305" cy="398780"/>
            </a:xfrm>
            <a:prstGeom prst="rect">
              <a:avLst/>
            </a:prstGeom>
            <a:noFill/>
          </p:spPr>
          <p:txBody>
            <a:bodyPr wrap="square" rtlCol="0">
              <a:spAutoFit/>
            </a:bodyPr>
            <a:lstStyle/>
            <a:p>
              <a:r>
                <a:rPr lang="en-US" altLang="zh-CN" sz="2000">
                  <a:solidFill>
                    <a:schemeClr val="tx1">
                      <a:lumMod val="85000"/>
                      <a:lumOff val="15000"/>
                    </a:schemeClr>
                  </a:solidFill>
                  <a:cs typeface="+mn-ea"/>
                  <a:sym typeface="+mn-lt"/>
                </a:rPr>
                <a:t>DAY-IN-A-LIFE</a:t>
              </a:r>
              <a:endParaRPr lang="zh-CN" altLang="en-US" sz="2000">
                <a:solidFill>
                  <a:schemeClr val="tx1">
                    <a:lumMod val="85000"/>
                    <a:lumOff val="15000"/>
                  </a:schemeClr>
                </a:solidFill>
                <a:cs typeface="+mn-ea"/>
                <a:sym typeface="+mn-lt"/>
              </a:endParaRPr>
            </a:p>
          </p:txBody>
        </p:sp>
      </p:grpSp>
      <p:grpSp>
        <p:nvGrpSpPr>
          <p:cNvPr id="23" name="组合 22"/>
          <p:cNvGrpSpPr/>
          <p:nvPr/>
        </p:nvGrpSpPr>
        <p:grpSpPr>
          <a:xfrm>
            <a:off x="7713599" y="4558842"/>
            <a:ext cx="4286885" cy="1266250"/>
            <a:chOff x="5582285" y="-436971"/>
            <a:chExt cx="4286885" cy="1266250"/>
          </a:xfrm>
        </p:grpSpPr>
        <p:sp>
          <p:nvSpPr>
            <p:cNvPr id="24" name="文本框 23"/>
            <p:cNvSpPr txBox="1"/>
            <p:nvPr/>
          </p:nvSpPr>
          <p:spPr>
            <a:xfrm>
              <a:off x="5583916" y="-36861"/>
              <a:ext cx="4285254" cy="866140"/>
            </a:xfrm>
            <a:prstGeom prst="rect">
              <a:avLst/>
            </a:prstGeom>
            <a:noFill/>
          </p:spPr>
          <p:txBody>
            <a:bodyPr wrap="square" rtlCol="0">
              <a:spAutoFit/>
            </a:bodyPr>
            <a:lstStyle/>
            <a:p>
              <a:pPr>
                <a:lnSpc>
                  <a:spcPct val="120000"/>
                </a:lnSpc>
              </a:pPr>
              <a:r>
                <a:rPr lang="en-US" altLang="zh-CN" sz="1400">
                  <a:solidFill>
                    <a:srgbClr val="000000">
                      <a:lumMod val="65000"/>
                      <a:lumOff val="35000"/>
                    </a:srgbClr>
                  </a:solidFill>
                  <a:cs typeface="+mn-ea"/>
                  <a:sym typeface="+mn-lt"/>
                </a:rPr>
                <a:t>It would be hard to encounter any service providers who are not professional in printing techincal documents.</a:t>
              </a:r>
              <a:endParaRPr lang="en-US" altLang="zh-CN" sz="1400">
                <a:solidFill>
                  <a:srgbClr val="000000">
                    <a:lumMod val="65000"/>
                    <a:lumOff val="35000"/>
                  </a:srgbClr>
                </a:solidFill>
                <a:cs typeface="+mn-ea"/>
                <a:sym typeface="+mn-lt"/>
              </a:endParaRPr>
            </a:p>
          </p:txBody>
        </p:sp>
        <p:sp>
          <p:nvSpPr>
            <p:cNvPr id="25" name="文本框 24"/>
            <p:cNvSpPr txBox="1"/>
            <p:nvPr/>
          </p:nvSpPr>
          <p:spPr>
            <a:xfrm>
              <a:off x="5582285" y="-436971"/>
              <a:ext cx="2440305" cy="398780"/>
            </a:xfrm>
            <a:prstGeom prst="rect">
              <a:avLst/>
            </a:prstGeom>
            <a:noFill/>
          </p:spPr>
          <p:txBody>
            <a:bodyPr wrap="square" rtlCol="0">
              <a:spAutoFit/>
            </a:bodyPr>
            <a:lstStyle/>
            <a:p>
              <a:r>
                <a:rPr lang="en-US" altLang="zh-CN" sz="2000">
                  <a:solidFill>
                    <a:schemeClr val="tx1">
                      <a:lumMod val="85000"/>
                      <a:lumOff val="15000"/>
                    </a:schemeClr>
                  </a:solidFill>
                  <a:cs typeface="+mn-ea"/>
                  <a:sym typeface="+mn-lt"/>
                </a:rPr>
                <a:t>PAINPOINTS</a:t>
              </a:r>
              <a:endParaRPr lang="en-US" altLang="zh-CN" sz="2000">
                <a:solidFill>
                  <a:schemeClr val="tx1">
                    <a:lumMod val="85000"/>
                    <a:lumOff val="15000"/>
                  </a:schemeClr>
                </a:solidFill>
                <a:cs typeface="+mn-ea"/>
                <a:sym typeface="+mn-lt"/>
              </a:endParaRPr>
            </a:p>
          </p:txBody>
        </p:sp>
      </p:grpSp>
      <p:grpSp>
        <p:nvGrpSpPr>
          <p:cNvPr id="26" name="组合 25"/>
          <p:cNvGrpSpPr/>
          <p:nvPr/>
        </p:nvGrpSpPr>
        <p:grpSpPr>
          <a:xfrm>
            <a:off x="1117230" y="1791794"/>
            <a:ext cx="4285254" cy="749360"/>
            <a:chOff x="5583916" y="-436971"/>
            <a:chExt cx="4285254" cy="749360"/>
          </a:xfrm>
        </p:grpSpPr>
        <p:sp>
          <p:nvSpPr>
            <p:cNvPr id="27" name="文本框 26"/>
            <p:cNvSpPr txBox="1"/>
            <p:nvPr/>
          </p:nvSpPr>
          <p:spPr>
            <a:xfrm>
              <a:off x="5583916" y="-36861"/>
              <a:ext cx="4285254" cy="349250"/>
            </a:xfrm>
            <a:prstGeom prst="rect">
              <a:avLst/>
            </a:prstGeom>
            <a:noFill/>
          </p:spPr>
          <p:txBody>
            <a:bodyPr wrap="square" rtlCol="0">
              <a:spAutoFit/>
            </a:bodyPr>
            <a:lstStyle/>
            <a:p>
              <a:pPr algn="r">
                <a:lnSpc>
                  <a:spcPct val="120000"/>
                </a:lnSpc>
              </a:pPr>
              <a:r>
                <a:rPr lang="en-US" altLang="zh-CN" sz="1400" dirty="0">
                  <a:solidFill>
                    <a:srgbClr val="000000">
                      <a:lumMod val="65000"/>
                      <a:lumOff val="35000"/>
                    </a:srgbClr>
                  </a:solidFill>
                  <a:cs typeface="+mn-ea"/>
                  <a:sym typeface="+mn-lt"/>
                </a:rPr>
                <a:t>“Hard copies is my friend.”</a:t>
              </a:r>
              <a:endParaRPr lang="zh-CN" altLang="en-US" sz="1400">
                <a:solidFill>
                  <a:srgbClr val="000000">
                    <a:lumMod val="65000"/>
                    <a:lumOff val="35000"/>
                  </a:srgbClr>
                </a:solidFill>
                <a:cs typeface="+mn-ea"/>
                <a:sym typeface="+mn-lt"/>
              </a:endParaRPr>
            </a:p>
          </p:txBody>
        </p:sp>
        <p:sp>
          <p:nvSpPr>
            <p:cNvPr id="28" name="文本框 27"/>
            <p:cNvSpPr txBox="1"/>
            <p:nvPr/>
          </p:nvSpPr>
          <p:spPr>
            <a:xfrm>
              <a:off x="7411085" y="-436971"/>
              <a:ext cx="2440305" cy="398780"/>
            </a:xfrm>
            <a:prstGeom prst="rect">
              <a:avLst/>
            </a:prstGeom>
            <a:noFill/>
          </p:spPr>
          <p:txBody>
            <a:bodyPr wrap="square" rtlCol="0">
              <a:spAutoFit/>
            </a:bodyPr>
            <a:lstStyle/>
            <a:p>
              <a:pPr algn="r"/>
              <a:r>
                <a:rPr lang="en-US" altLang="zh-CN" sz="2000">
                  <a:solidFill>
                    <a:schemeClr val="tx1">
                      <a:lumMod val="85000"/>
                      <a:lumOff val="15000"/>
                    </a:schemeClr>
                  </a:solidFill>
                  <a:cs typeface="+mn-ea"/>
                  <a:sym typeface="+mn-lt"/>
                </a:rPr>
                <a:t>QUOTES</a:t>
              </a:r>
              <a:endParaRPr lang="zh-CN" altLang="en-US" sz="2000">
                <a:solidFill>
                  <a:schemeClr val="tx1">
                    <a:lumMod val="85000"/>
                    <a:lumOff val="15000"/>
                  </a:schemeClr>
                </a:solidFill>
                <a:cs typeface="+mn-ea"/>
                <a:sym typeface="+mn-lt"/>
              </a:endParaRPr>
            </a:p>
          </p:txBody>
        </p:sp>
      </p:grpSp>
      <p:grpSp>
        <p:nvGrpSpPr>
          <p:cNvPr id="29" name="组合 28"/>
          <p:cNvGrpSpPr/>
          <p:nvPr/>
        </p:nvGrpSpPr>
        <p:grpSpPr>
          <a:xfrm>
            <a:off x="515754" y="3175318"/>
            <a:ext cx="4285254" cy="1266250"/>
            <a:chOff x="5583916" y="-436971"/>
            <a:chExt cx="4285254" cy="1266250"/>
          </a:xfrm>
        </p:grpSpPr>
        <p:sp>
          <p:nvSpPr>
            <p:cNvPr id="30" name="文本框 29"/>
            <p:cNvSpPr txBox="1"/>
            <p:nvPr/>
          </p:nvSpPr>
          <p:spPr>
            <a:xfrm>
              <a:off x="5583916" y="-36861"/>
              <a:ext cx="4285254" cy="866140"/>
            </a:xfrm>
            <a:prstGeom prst="rect">
              <a:avLst/>
            </a:prstGeom>
            <a:noFill/>
          </p:spPr>
          <p:txBody>
            <a:bodyPr wrap="square" rtlCol="0">
              <a:spAutoFit/>
            </a:bodyPr>
            <a:lstStyle/>
            <a:p>
              <a:pPr algn="r">
                <a:lnSpc>
                  <a:spcPct val="120000"/>
                </a:lnSpc>
              </a:pPr>
              <a:r>
                <a:rPr lang="vi-VN" altLang="en-US" sz="1400">
                  <a:solidFill>
                    <a:srgbClr val="000000">
                      <a:lumMod val="65000"/>
                      <a:lumOff val="35000"/>
                    </a:srgbClr>
                  </a:solidFill>
                  <a:cs typeface="+mn-ea"/>
                  <a:sym typeface="+mn-lt"/>
                </a:rPr>
                <a:t>The</a:t>
              </a:r>
              <a:r>
                <a:rPr lang="en-US" altLang="vi-VN" sz="1400">
                  <a:solidFill>
                    <a:srgbClr val="000000">
                      <a:lumMod val="65000"/>
                      <a:lumOff val="35000"/>
                    </a:srgbClr>
                  </a:solidFill>
                  <a:cs typeface="+mn-ea"/>
                  <a:sym typeface="+mn-lt"/>
                </a:rPr>
                <a:t> design drawings of all projects need to be submitted to either house owner or governmen agencies for approval.</a:t>
              </a:r>
              <a:endParaRPr lang="en-US" altLang="vi-VN" sz="1400">
                <a:solidFill>
                  <a:srgbClr val="000000">
                    <a:lumMod val="65000"/>
                    <a:lumOff val="35000"/>
                  </a:srgbClr>
                </a:solidFill>
                <a:cs typeface="+mn-ea"/>
                <a:sym typeface="+mn-lt"/>
              </a:endParaRPr>
            </a:p>
          </p:txBody>
        </p:sp>
        <p:sp>
          <p:nvSpPr>
            <p:cNvPr id="31" name="文本框 30"/>
            <p:cNvSpPr txBox="1"/>
            <p:nvPr/>
          </p:nvSpPr>
          <p:spPr>
            <a:xfrm>
              <a:off x="7411085" y="-436971"/>
              <a:ext cx="2440305" cy="398780"/>
            </a:xfrm>
            <a:prstGeom prst="rect">
              <a:avLst/>
            </a:prstGeom>
            <a:noFill/>
          </p:spPr>
          <p:txBody>
            <a:bodyPr wrap="square" rtlCol="0">
              <a:spAutoFit/>
            </a:bodyPr>
            <a:lstStyle/>
            <a:p>
              <a:pPr algn="r"/>
              <a:r>
                <a:rPr lang="en-US" altLang="zh-CN" sz="2000">
                  <a:solidFill>
                    <a:schemeClr val="tx1">
                      <a:lumMod val="85000"/>
                      <a:lumOff val="15000"/>
                    </a:schemeClr>
                  </a:solidFill>
                  <a:cs typeface="+mn-ea"/>
                  <a:sym typeface="+mn-lt"/>
                </a:rPr>
                <a:t>GOALS</a:t>
              </a:r>
              <a:endParaRPr lang="zh-CN" altLang="en-US" sz="2000">
                <a:solidFill>
                  <a:schemeClr val="tx1">
                    <a:lumMod val="85000"/>
                    <a:lumOff val="15000"/>
                  </a:schemeClr>
                </a:solidFill>
                <a:cs typeface="+mn-ea"/>
                <a:sym typeface="+mn-lt"/>
              </a:endParaRPr>
            </a:p>
          </p:txBody>
        </p:sp>
      </p:grpSp>
      <p:grpSp>
        <p:nvGrpSpPr>
          <p:cNvPr id="32" name="组合 31"/>
          <p:cNvGrpSpPr/>
          <p:nvPr/>
        </p:nvGrpSpPr>
        <p:grpSpPr>
          <a:xfrm>
            <a:off x="123828" y="4558842"/>
            <a:ext cx="4285254" cy="749360"/>
            <a:chOff x="5583916" y="-436971"/>
            <a:chExt cx="4285254" cy="749360"/>
          </a:xfrm>
        </p:grpSpPr>
        <p:sp>
          <p:nvSpPr>
            <p:cNvPr id="33" name="文本框 32"/>
            <p:cNvSpPr txBox="1"/>
            <p:nvPr/>
          </p:nvSpPr>
          <p:spPr>
            <a:xfrm>
              <a:off x="5583916" y="-36861"/>
              <a:ext cx="4285254" cy="349250"/>
            </a:xfrm>
            <a:prstGeom prst="rect">
              <a:avLst/>
            </a:prstGeom>
            <a:noFill/>
          </p:spPr>
          <p:txBody>
            <a:bodyPr wrap="square" rtlCol="0">
              <a:spAutoFit/>
            </a:bodyPr>
            <a:lstStyle/>
            <a:p>
              <a:pPr algn="r">
                <a:lnSpc>
                  <a:spcPct val="120000"/>
                </a:lnSpc>
              </a:pPr>
              <a:r>
                <a:rPr lang="en-US" altLang="zh-CN" sz="1400" dirty="0">
                  <a:solidFill>
                    <a:srgbClr val="000000">
                      <a:lumMod val="65000"/>
                      <a:lumOff val="35000"/>
                    </a:srgbClr>
                  </a:solidFill>
                  <a:cs typeface="+mn-ea"/>
                  <a:sym typeface="+mn-lt"/>
                </a:rPr>
                <a:t>Fast service &amp; friendly staff.</a:t>
              </a:r>
              <a:endParaRPr lang="zh-CN" altLang="en-US" sz="1400">
                <a:solidFill>
                  <a:srgbClr val="000000">
                    <a:lumMod val="65000"/>
                    <a:lumOff val="35000"/>
                  </a:srgbClr>
                </a:solidFill>
                <a:cs typeface="+mn-ea"/>
                <a:sym typeface="+mn-lt"/>
              </a:endParaRPr>
            </a:p>
          </p:txBody>
        </p:sp>
        <p:sp>
          <p:nvSpPr>
            <p:cNvPr id="34" name="文本框 33"/>
            <p:cNvSpPr txBox="1"/>
            <p:nvPr/>
          </p:nvSpPr>
          <p:spPr>
            <a:xfrm>
              <a:off x="6135731" y="-436971"/>
              <a:ext cx="3696335" cy="398780"/>
            </a:xfrm>
            <a:prstGeom prst="rect">
              <a:avLst/>
            </a:prstGeom>
            <a:noFill/>
          </p:spPr>
          <p:txBody>
            <a:bodyPr wrap="square" rtlCol="0">
              <a:spAutoFit/>
            </a:bodyPr>
            <a:lstStyle/>
            <a:p>
              <a:pPr algn="r"/>
              <a:r>
                <a:rPr lang="en-US" altLang="zh-CN" sz="2000">
                  <a:solidFill>
                    <a:schemeClr val="tx1">
                      <a:lumMod val="85000"/>
                      <a:lumOff val="15000"/>
                    </a:schemeClr>
                  </a:solidFill>
                  <a:cs typeface="+mn-ea"/>
                  <a:sym typeface="+mn-lt"/>
                </a:rPr>
                <a:t>ENGAGEMENT TRIGGERS</a:t>
              </a:r>
              <a:endParaRPr lang="zh-CN" altLang="en-US" sz="2000">
                <a:solidFill>
                  <a:schemeClr val="tx1">
                    <a:lumMod val="85000"/>
                    <a:lumOff val="15000"/>
                  </a:schemeClr>
                </a:solidFill>
                <a:cs typeface="+mn-ea"/>
                <a:sym typeface="+mn-lt"/>
              </a:endParaRPr>
            </a:p>
          </p:txBody>
        </p:sp>
      </p:grpSp>
      <p:grpSp>
        <p:nvGrpSpPr>
          <p:cNvPr id="37" name="组合 36"/>
          <p:cNvGrpSpPr/>
          <p:nvPr/>
        </p:nvGrpSpPr>
        <p:grpSpPr>
          <a:xfrm>
            <a:off x="371475" y="304801"/>
            <a:ext cx="11458575" cy="6286500"/>
            <a:chOff x="-2609147" y="-1363451"/>
            <a:chExt cx="8579152" cy="3130510"/>
          </a:xfrm>
        </p:grpSpPr>
        <p:cxnSp>
          <p:nvCxnSpPr>
            <p:cNvPr id="39" name="直接连接符 38"/>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40" name="直接连接符 39"/>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41" name="直接连接符 40"/>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42" name="直接连接符 41"/>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35" name="图片 34"/>
          <p:cNvPicPr>
            <a:picLocks noChangeAspect="1"/>
          </p:cNvPicPr>
          <p:nvPr/>
        </p:nvPicPr>
        <p:blipFill rotWithShape="1">
          <a:blip r:embed="rId1">
            <a:clrChange>
              <a:clrFrom>
                <a:srgbClr val="F9F9FB"/>
              </a:clrFrom>
              <a:clrTo>
                <a:srgbClr val="F9F9FB">
                  <a:alpha val="0"/>
                </a:srgbClr>
              </a:clrTo>
            </a:clrChange>
            <a:extLst>
              <a:ext uri="{BEBA8EAE-BF5A-486C-A8C5-ECC9F3942E4B}">
                <a14:imgProps xmlns:a14="http://schemas.microsoft.com/office/drawing/2010/main">
                  <a14:imgLayer r:embed="rId2">
                    <a14:imgEffect>
                      <a14:backgroundRemoval t="0" b="52167" l="90052" r="99740"/>
                    </a14:imgEffect>
                  </a14:imgLayer>
                </a14:imgProps>
              </a:ext>
              <a:ext uri="{28A0092B-C50C-407E-A947-70E740481C1C}">
                <a14:useLocalDpi xmlns:a14="http://schemas.microsoft.com/office/drawing/2010/main" val="0"/>
              </a:ext>
            </a:extLst>
          </a:blip>
          <a:srcRect l="89531" b="42000"/>
          <a:stretch>
            <a:fillRect/>
          </a:stretch>
        </p:blipFill>
        <p:spPr>
          <a:xfrm rot="10800000">
            <a:off x="4881722" y="3201411"/>
            <a:ext cx="2388504" cy="3656587"/>
          </a:xfrm>
          <a:prstGeom prst="rect">
            <a:avLst/>
          </a:prstGeom>
        </p:spPr>
      </p:pic>
      <p:sp>
        <p:nvSpPr>
          <p:cNvPr id="9" name="文本框 8"/>
          <p:cNvSpPr txBox="1"/>
          <p:nvPr/>
        </p:nvSpPr>
        <p:spPr>
          <a:xfrm>
            <a:off x="3869055" y="688340"/>
            <a:ext cx="4444365"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a:solidFill>
                  <a:prstClr val="black">
                    <a:lumMod val="85000"/>
                    <a:lumOff val="15000"/>
                  </a:prstClr>
                </a:solidFill>
                <a:latin typeface="+mn-lt"/>
                <a:ea typeface="+mn-ea"/>
                <a:cs typeface="+mn-ea"/>
                <a:sym typeface="+mn-lt"/>
              </a:rPr>
              <a:t>CAO VAN DAT</a:t>
            </a:r>
            <a:endParaRPr lang="zh-CN" altLang="en-US" sz="2800" dirty="0">
              <a:solidFill>
                <a:prstClr val="black">
                  <a:lumMod val="85000"/>
                  <a:lumOff val="15000"/>
                </a:prstClr>
              </a:solidFill>
              <a:latin typeface="+mn-lt"/>
              <a:ea typeface="+mn-ea"/>
              <a:cs typeface="+mn-ea"/>
              <a:sym typeface="+mn-lt"/>
            </a:endParaRPr>
          </a:p>
        </p:txBody>
      </p:sp>
      <p:sp>
        <p:nvSpPr>
          <p:cNvPr id="5" name="Oval 4"/>
          <p:cNvSpPr/>
          <p:nvPr/>
        </p:nvSpPr>
        <p:spPr>
          <a:xfrm>
            <a:off x="4989830" y="3076575"/>
            <a:ext cx="2204085" cy="2491740"/>
          </a:xfrm>
          <a:prstGeom prst="ellipse">
            <a:avLst/>
          </a:prstGeom>
          <a:blipFill rotWithShape="1">
            <a:blip r:embed="rId3"/>
            <a:stretch>
              <a:fillRect/>
            </a:stretch>
          </a:blip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6763901" y="1753694"/>
            <a:ext cx="4537075" cy="1007745"/>
            <a:chOff x="5582285" y="-436971"/>
            <a:chExt cx="4537075" cy="1007745"/>
          </a:xfrm>
        </p:grpSpPr>
        <p:sp>
          <p:nvSpPr>
            <p:cNvPr id="17" name="文本框 16"/>
            <p:cNvSpPr txBox="1"/>
            <p:nvPr/>
          </p:nvSpPr>
          <p:spPr>
            <a:xfrm>
              <a:off x="5584190" y="-36921"/>
              <a:ext cx="4535170" cy="607695"/>
            </a:xfrm>
            <a:prstGeom prst="rect">
              <a:avLst/>
            </a:prstGeom>
            <a:noFill/>
          </p:spPr>
          <p:txBody>
            <a:bodyPr wrap="square" rtlCol="0">
              <a:spAutoFit/>
            </a:bodyPr>
            <a:lstStyle/>
            <a:p>
              <a:pPr>
                <a:lnSpc>
                  <a:spcPct val="120000"/>
                </a:lnSpc>
              </a:pPr>
              <a:r>
                <a:rPr lang="en-US" altLang="zh-CN" sz="1400" dirty="0">
                  <a:solidFill>
                    <a:srgbClr val="000000">
                      <a:lumMod val="65000"/>
                      <a:lumOff val="35000"/>
                    </a:srgbClr>
                  </a:solidFill>
                  <a:cs typeface="+mn-ea"/>
                  <a:sym typeface="+mn-lt"/>
                </a:rPr>
                <a:t>28-years-old work-from-home office worker living in Ho Chi Minh City.</a:t>
              </a:r>
              <a:r>
                <a:rPr lang="en-US" altLang="zh-CN" sz="1200" dirty="0">
                  <a:solidFill>
                    <a:srgbClr val="000000">
                      <a:lumMod val="65000"/>
                      <a:lumOff val="35000"/>
                    </a:srgbClr>
                  </a:solidFill>
                  <a:cs typeface="+mn-ea"/>
                  <a:sym typeface="+mn-lt"/>
                </a:rPr>
                <a:t> </a:t>
              </a:r>
              <a:endParaRPr lang="en-US" altLang="zh-CN" sz="1200" dirty="0">
                <a:solidFill>
                  <a:srgbClr val="000000">
                    <a:lumMod val="65000"/>
                    <a:lumOff val="35000"/>
                  </a:srgbClr>
                </a:solidFill>
                <a:cs typeface="+mn-ea"/>
                <a:sym typeface="+mn-lt"/>
              </a:endParaRPr>
            </a:p>
          </p:txBody>
        </p:sp>
        <p:sp>
          <p:nvSpPr>
            <p:cNvPr id="18" name="文本框 17"/>
            <p:cNvSpPr txBox="1"/>
            <p:nvPr/>
          </p:nvSpPr>
          <p:spPr>
            <a:xfrm>
              <a:off x="5582285" y="-436971"/>
              <a:ext cx="2440305" cy="398780"/>
            </a:xfrm>
            <a:prstGeom prst="rect">
              <a:avLst/>
            </a:prstGeom>
            <a:noFill/>
          </p:spPr>
          <p:txBody>
            <a:bodyPr wrap="square" rtlCol="0">
              <a:spAutoFit/>
            </a:bodyPr>
            <a:lstStyle/>
            <a:p>
              <a:r>
                <a:rPr lang="en-US" altLang="zh-CN" sz="2000">
                  <a:solidFill>
                    <a:schemeClr val="tx1">
                      <a:lumMod val="85000"/>
                      <a:lumOff val="15000"/>
                    </a:schemeClr>
                  </a:solidFill>
                  <a:cs typeface="+mn-ea"/>
                  <a:sym typeface="+mn-lt"/>
                </a:rPr>
                <a:t>DESCRIPTION</a:t>
              </a:r>
              <a:endParaRPr lang="zh-CN" altLang="en-US" sz="2000">
                <a:solidFill>
                  <a:schemeClr val="tx1">
                    <a:lumMod val="85000"/>
                    <a:lumOff val="15000"/>
                  </a:schemeClr>
                </a:solidFill>
                <a:cs typeface="+mn-ea"/>
                <a:sym typeface="+mn-lt"/>
              </a:endParaRPr>
            </a:p>
          </p:txBody>
        </p:sp>
      </p:grpSp>
      <p:grpSp>
        <p:nvGrpSpPr>
          <p:cNvPr id="20" name="组合 19"/>
          <p:cNvGrpSpPr/>
          <p:nvPr/>
        </p:nvGrpSpPr>
        <p:grpSpPr>
          <a:xfrm>
            <a:off x="7286375" y="3156268"/>
            <a:ext cx="4543425" cy="1414780"/>
            <a:chOff x="5582285" y="-436971"/>
            <a:chExt cx="4543425" cy="1414780"/>
          </a:xfrm>
        </p:grpSpPr>
        <p:sp>
          <p:nvSpPr>
            <p:cNvPr id="21" name="文本框 20"/>
            <p:cNvSpPr txBox="1"/>
            <p:nvPr/>
          </p:nvSpPr>
          <p:spPr>
            <a:xfrm>
              <a:off x="5584190" y="-36921"/>
              <a:ext cx="4541520" cy="1014730"/>
            </a:xfrm>
            <a:prstGeom prst="rect">
              <a:avLst/>
            </a:prstGeom>
            <a:noFill/>
          </p:spPr>
          <p:txBody>
            <a:bodyPr wrap="square" rtlCol="0">
              <a:spAutoFit/>
            </a:bodyPr>
            <a:lstStyle/>
            <a:p>
              <a:pPr>
                <a:lnSpc>
                  <a:spcPct val="120000"/>
                </a:lnSpc>
              </a:pPr>
              <a:r>
                <a:rPr lang="en-US" altLang="zh-CN" sz="1000">
                  <a:solidFill>
                    <a:srgbClr val="000000">
                      <a:lumMod val="65000"/>
                      <a:lumOff val="35000"/>
                    </a:srgbClr>
                  </a:solidFill>
                  <a:cs typeface="+mn-ea"/>
                  <a:sym typeface="+mn-lt"/>
                </a:rPr>
                <a:t>Spending most of the time on computer and mobile phones. Skills upgrading and new knowdlege absorbing through self-study from various source, from online courses to printings. Using Facebook, Instagram, LinkedIn, Google Mail, Youtube for entertaining and news updating. Frequently using search engines (Explorer) and Copilot AI to learn new things.</a:t>
              </a:r>
              <a:endParaRPr lang="en-US" altLang="zh-CN" sz="1000">
                <a:solidFill>
                  <a:srgbClr val="000000">
                    <a:lumMod val="65000"/>
                    <a:lumOff val="35000"/>
                  </a:srgbClr>
                </a:solidFill>
                <a:cs typeface="+mn-ea"/>
                <a:sym typeface="+mn-lt"/>
              </a:endParaRPr>
            </a:p>
          </p:txBody>
        </p:sp>
        <p:sp>
          <p:nvSpPr>
            <p:cNvPr id="22" name="文本框 21"/>
            <p:cNvSpPr txBox="1"/>
            <p:nvPr/>
          </p:nvSpPr>
          <p:spPr>
            <a:xfrm>
              <a:off x="5582285" y="-436971"/>
              <a:ext cx="2440305" cy="398780"/>
            </a:xfrm>
            <a:prstGeom prst="rect">
              <a:avLst/>
            </a:prstGeom>
            <a:noFill/>
          </p:spPr>
          <p:txBody>
            <a:bodyPr wrap="square" rtlCol="0">
              <a:spAutoFit/>
            </a:bodyPr>
            <a:lstStyle/>
            <a:p>
              <a:r>
                <a:rPr lang="en-US" altLang="zh-CN" sz="2000">
                  <a:solidFill>
                    <a:schemeClr val="tx1">
                      <a:lumMod val="85000"/>
                      <a:lumOff val="15000"/>
                    </a:schemeClr>
                  </a:solidFill>
                  <a:cs typeface="+mn-ea"/>
                  <a:sym typeface="+mn-lt"/>
                </a:rPr>
                <a:t>DAY-IN-A-LIFE</a:t>
              </a:r>
              <a:endParaRPr lang="zh-CN" altLang="en-US" sz="2000">
                <a:solidFill>
                  <a:schemeClr val="tx1">
                    <a:lumMod val="85000"/>
                    <a:lumOff val="15000"/>
                  </a:schemeClr>
                </a:solidFill>
                <a:cs typeface="+mn-ea"/>
                <a:sym typeface="+mn-lt"/>
              </a:endParaRPr>
            </a:p>
          </p:txBody>
        </p:sp>
      </p:grpSp>
      <p:grpSp>
        <p:nvGrpSpPr>
          <p:cNvPr id="23" name="组合 22"/>
          <p:cNvGrpSpPr/>
          <p:nvPr/>
        </p:nvGrpSpPr>
        <p:grpSpPr>
          <a:xfrm>
            <a:off x="7713599" y="4558842"/>
            <a:ext cx="4286885" cy="1266250"/>
            <a:chOff x="5582285" y="-436971"/>
            <a:chExt cx="4286885" cy="1266250"/>
          </a:xfrm>
        </p:grpSpPr>
        <p:sp>
          <p:nvSpPr>
            <p:cNvPr id="24" name="文本框 23"/>
            <p:cNvSpPr txBox="1"/>
            <p:nvPr/>
          </p:nvSpPr>
          <p:spPr>
            <a:xfrm>
              <a:off x="5583916" y="-36861"/>
              <a:ext cx="4285254" cy="866140"/>
            </a:xfrm>
            <a:prstGeom prst="rect">
              <a:avLst/>
            </a:prstGeom>
            <a:noFill/>
          </p:spPr>
          <p:txBody>
            <a:bodyPr wrap="square" rtlCol="0">
              <a:spAutoFit/>
            </a:bodyPr>
            <a:lstStyle/>
            <a:p>
              <a:pPr>
                <a:lnSpc>
                  <a:spcPct val="120000"/>
                </a:lnSpc>
              </a:pPr>
              <a:r>
                <a:rPr lang="en-US" altLang="zh-CN" sz="1400">
                  <a:solidFill>
                    <a:srgbClr val="000000">
                      <a:lumMod val="65000"/>
                      <a:lumOff val="35000"/>
                    </a:srgbClr>
                  </a:solidFill>
                  <a:cs typeface="+mn-ea"/>
                  <a:sym typeface="+mn-lt"/>
                </a:rPr>
                <a:t>Never coming back if the attitude of service provider is not good. Additionally, the books when printed need to be well binded for use. </a:t>
              </a:r>
              <a:endParaRPr lang="en-US" altLang="zh-CN" sz="1400">
                <a:solidFill>
                  <a:srgbClr val="000000">
                    <a:lumMod val="65000"/>
                    <a:lumOff val="35000"/>
                  </a:srgbClr>
                </a:solidFill>
                <a:cs typeface="+mn-ea"/>
                <a:sym typeface="+mn-lt"/>
              </a:endParaRPr>
            </a:p>
          </p:txBody>
        </p:sp>
        <p:sp>
          <p:nvSpPr>
            <p:cNvPr id="25" name="文本框 24"/>
            <p:cNvSpPr txBox="1"/>
            <p:nvPr/>
          </p:nvSpPr>
          <p:spPr>
            <a:xfrm>
              <a:off x="5582285" y="-436971"/>
              <a:ext cx="2440305" cy="398780"/>
            </a:xfrm>
            <a:prstGeom prst="rect">
              <a:avLst/>
            </a:prstGeom>
            <a:noFill/>
          </p:spPr>
          <p:txBody>
            <a:bodyPr wrap="square" rtlCol="0">
              <a:spAutoFit/>
            </a:bodyPr>
            <a:lstStyle/>
            <a:p>
              <a:r>
                <a:rPr lang="en-US" altLang="zh-CN" sz="2000">
                  <a:solidFill>
                    <a:schemeClr val="tx1">
                      <a:lumMod val="85000"/>
                      <a:lumOff val="15000"/>
                    </a:schemeClr>
                  </a:solidFill>
                  <a:cs typeface="+mn-ea"/>
                  <a:sym typeface="+mn-lt"/>
                </a:rPr>
                <a:t>PAINPOINTS</a:t>
              </a:r>
              <a:endParaRPr lang="en-US" altLang="zh-CN" sz="2000">
                <a:solidFill>
                  <a:schemeClr val="tx1">
                    <a:lumMod val="85000"/>
                    <a:lumOff val="15000"/>
                  </a:schemeClr>
                </a:solidFill>
                <a:cs typeface="+mn-ea"/>
                <a:sym typeface="+mn-lt"/>
              </a:endParaRPr>
            </a:p>
          </p:txBody>
        </p:sp>
      </p:grpSp>
      <p:grpSp>
        <p:nvGrpSpPr>
          <p:cNvPr id="26" name="组合 25"/>
          <p:cNvGrpSpPr/>
          <p:nvPr/>
        </p:nvGrpSpPr>
        <p:grpSpPr>
          <a:xfrm>
            <a:off x="1117230" y="1791794"/>
            <a:ext cx="4285254" cy="1007805"/>
            <a:chOff x="5583916" y="-436971"/>
            <a:chExt cx="4285254" cy="1007805"/>
          </a:xfrm>
        </p:grpSpPr>
        <p:sp>
          <p:nvSpPr>
            <p:cNvPr id="27" name="文本框 26"/>
            <p:cNvSpPr txBox="1"/>
            <p:nvPr/>
          </p:nvSpPr>
          <p:spPr>
            <a:xfrm>
              <a:off x="5583916" y="-36861"/>
              <a:ext cx="4285254" cy="607695"/>
            </a:xfrm>
            <a:prstGeom prst="rect">
              <a:avLst/>
            </a:prstGeom>
            <a:noFill/>
          </p:spPr>
          <p:txBody>
            <a:bodyPr wrap="square" rtlCol="0">
              <a:spAutoFit/>
            </a:bodyPr>
            <a:lstStyle/>
            <a:p>
              <a:pPr algn="r">
                <a:lnSpc>
                  <a:spcPct val="120000"/>
                </a:lnSpc>
              </a:pPr>
              <a:r>
                <a:rPr lang="en-US" altLang="zh-CN" sz="1400">
                  <a:solidFill>
                    <a:srgbClr val="000000">
                      <a:lumMod val="65000"/>
                      <a:lumOff val="35000"/>
                    </a:srgbClr>
                  </a:solidFill>
                  <a:cs typeface="+mn-ea"/>
                  <a:sym typeface="+mn-lt"/>
                </a:rPr>
                <a:t>“I trust professional and up-to-date services. I need the operation to be well managed and flexible.”   </a:t>
              </a:r>
              <a:endParaRPr lang="en-US" altLang="zh-CN" sz="1400">
                <a:solidFill>
                  <a:srgbClr val="000000">
                    <a:lumMod val="65000"/>
                    <a:lumOff val="35000"/>
                  </a:srgbClr>
                </a:solidFill>
                <a:cs typeface="+mn-ea"/>
                <a:sym typeface="+mn-lt"/>
              </a:endParaRPr>
            </a:p>
          </p:txBody>
        </p:sp>
        <p:sp>
          <p:nvSpPr>
            <p:cNvPr id="28" name="文本框 27"/>
            <p:cNvSpPr txBox="1"/>
            <p:nvPr/>
          </p:nvSpPr>
          <p:spPr>
            <a:xfrm>
              <a:off x="7411085" y="-436971"/>
              <a:ext cx="2440305" cy="398780"/>
            </a:xfrm>
            <a:prstGeom prst="rect">
              <a:avLst/>
            </a:prstGeom>
            <a:noFill/>
          </p:spPr>
          <p:txBody>
            <a:bodyPr wrap="square" rtlCol="0">
              <a:spAutoFit/>
            </a:bodyPr>
            <a:lstStyle/>
            <a:p>
              <a:pPr algn="r"/>
              <a:r>
                <a:rPr lang="en-US" altLang="zh-CN" sz="2000">
                  <a:solidFill>
                    <a:schemeClr val="tx1">
                      <a:lumMod val="85000"/>
                      <a:lumOff val="15000"/>
                    </a:schemeClr>
                  </a:solidFill>
                  <a:cs typeface="+mn-ea"/>
                  <a:sym typeface="+mn-lt"/>
                </a:rPr>
                <a:t>QUOTES</a:t>
              </a:r>
              <a:endParaRPr lang="zh-CN" altLang="en-US" sz="2000">
                <a:solidFill>
                  <a:schemeClr val="tx1">
                    <a:lumMod val="85000"/>
                    <a:lumOff val="15000"/>
                  </a:schemeClr>
                </a:solidFill>
                <a:cs typeface="+mn-ea"/>
                <a:sym typeface="+mn-lt"/>
              </a:endParaRPr>
            </a:p>
          </p:txBody>
        </p:sp>
      </p:grpSp>
      <p:grpSp>
        <p:nvGrpSpPr>
          <p:cNvPr id="29" name="组合 28"/>
          <p:cNvGrpSpPr/>
          <p:nvPr/>
        </p:nvGrpSpPr>
        <p:grpSpPr>
          <a:xfrm>
            <a:off x="515754" y="3175318"/>
            <a:ext cx="4285254" cy="1266250"/>
            <a:chOff x="5583916" y="-436971"/>
            <a:chExt cx="4285254" cy="1266250"/>
          </a:xfrm>
        </p:grpSpPr>
        <p:sp>
          <p:nvSpPr>
            <p:cNvPr id="30" name="文本框 29"/>
            <p:cNvSpPr txBox="1"/>
            <p:nvPr/>
          </p:nvSpPr>
          <p:spPr>
            <a:xfrm>
              <a:off x="5583916" y="-36861"/>
              <a:ext cx="4285254" cy="866140"/>
            </a:xfrm>
            <a:prstGeom prst="rect">
              <a:avLst/>
            </a:prstGeom>
            <a:noFill/>
          </p:spPr>
          <p:txBody>
            <a:bodyPr wrap="square" rtlCol="0">
              <a:spAutoFit/>
            </a:bodyPr>
            <a:lstStyle/>
            <a:p>
              <a:pPr algn="r">
                <a:lnSpc>
                  <a:spcPct val="120000"/>
                </a:lnSpc>
              </a:pPr>
              <a:r>
                <a:rPr lang="en-US" altLang="zh-CN" sz="1400" dirty="0">
                  <a:solidFill>
                    <a:srgbClr val="000000">
                      <a:lumMod val="65000"/>
                      <a:lumOff val="35000"/>
                    </a:srgbClr>
                  </a:solidFill>
                  <a:cs typeface="+mn-ea"/>
                  <a:sym typeface="+mn-lt"/>
                </a:rPr>
                <a:t>Using hard copies when applying documents to government agencies, university campus, and self-study purposes.</a:t>
              </a:r>
              <a:endParaRPr lang="zh-CN" altLang="en-US" sz="1400">
                <a:solidFill>
                  <a:srgbClr val="000000">
                    <a:lumMod val="65000"/>
                    <a:lumOff val="35000"/>
                  </a:srgbClr>
                </a:solidFill>
                <a:cs typeface="+mn-ea"/>
                <a:sym typeface="+mn-lt"/>
              </a:endParaRPr>
            </a:p>
          </p:txBody>
        </p:sp>
        <p:sp>
          <p:nvSpPr>
            <p:cNvPr id="31" name="文本框 30"/>
            <p:cNvSpPr txBox="1"/>
            <p:nvPr/>
          </p:nvSpPr>
          <p:spPr>
            <a:xfrm>
              <a:off x="7411085" y="-436971"/>
              <a:ext cx="2440305" cy="398780"/>
            </a:xfrm>
            <a:prstGeom prst="rect">
              <a:avLst/>
            </a:prstGeom>
            <a:noFill/>
          </p:spPr>
          <p:txBody>
            <a:bodyPr wrap="square" rtlCol="0">
              <a:spAutoFit/>
            </a:bodyPr>
            <a:lstStyle/>
            <a:p>
              <a:pPr algn="r"/>
              <a:r>
                <a:rPr lang="en-US" altLang="zh-CN" sz="2000">
                  <a:solidFill>
                    <a:schemeClr val="tx1">
                      <a:lumMod val="85000"/>
                      <a:lumOff val="15000"/>
                    </a:schemeClr>
                  </a:solidFill>
                  <a:cs typeface="+mn-ea"/>
                  <a:sym typeface="+mn-lt"/>
                </a:rPr>
                <a:t>GOALS</a:t>
              </a:r>
              <a:endParaRPr lang="zh-CN" altLang="en-US" sz="2000">
                <a:solidFill>
                  <a:schemeClr val="tx1">
                    <a:lumMod val="85000"/>
                    <a:lumOff val="15000"/>
                  </a:schemeClr>
                </a:solidFill>
                <a:cs typeface="+mn-ea"/>
                <a:sym typeface="+mn-lt"/>
              </a:endParaRPr>
            </a:p>
          </p:txBody>
        </p:sp>
      </p:grpSp>
      <p:grpSp>
        <p:nvGrpSpPr>
          <p:cNvPr id="32" name="组合 31"/>
          <p:cNvGrpSpPr/>
          <p:nvPr/>
        </p:nvGrpSpPr>
        <p:grpSpPr>
          <a:xfrm>
            <a:off x="123828" y="4558842"/>
            <a:ext cx="4285254" cy="749360"/>
            <a:chOff x="5583916" y="-436971"/>
            <a:chExt cx="4285254" cy="749360"/>
          </a:xfrm>
        </p:grpSpPr>
        <p:sp>
          <p:nvSpPr>
            <p:cNvPr id="33" name="文本框 32"/>
            <p:cNvSpPr txBox="1"/>
            <p:nvPr/>
          </p:nvSpPr>
          <p:spPr>
            <a:xfrm>
              <a:off x="5583916" y="-36861"/>
              <a:ext cx="4285254" cy="349250"/>
            </a:xfrm>
            <a:prstGeom prst="rect">
              <a:avLst/>
            </a:prstGeom>
            <a:noFill/>
          </p:spPr>
          <p:txBody>
            <a:bodyPr wrap="square" rtlCol="0">
              <a:spAutoFit/>
            </a:bodyPr>
            <a:lstStyle/>
            <a:p>
              <a:pPr algn="r">
                <a:lnSpc>
                  <a:spcPct val="120000"/>
                </a:lnSpc>
              </a:pPr>
              <a:r>
                <a:rPr lang="en-US" altLang="zh-CN" sz="1400">
                  <a:solidFill>
                    <a:srgbClr val="000000">
                      <a:lumMod val="65000"/>
                      <a:lumOff val="35000"/>
                    </a:srgbClr>
                  </a:solidFill>
                  <a:cs typeface="+mn-ea"/>
                  <a:sym typeface="+mn-lt"/>
                </a:rPr>
                <a:t>Cashless payment would be great.</a:t>
              </a:r>
              <a:endParaRPr lang="en-US" altLang="zh-CN" sz="1400">
                <a:solidFill>
                  <a:srgbClr val="000000">
                    <a:lumMod val="65000"/>
                    <a:lumOff val="35000"/>
                  </a:srgbClr>
                </a:solidFill>
                <a:cs typeface="+mn-ea"/>
                <a:sym typeface="+mn-lt"/>
              </a:endParaRPr>
            </a:p>
          </p:txBody>
        </p:sp>
        <p:sp>
          <p:nvSpPr>
            <p:cNvPr id="34" name="文本框 33"/>
            <p:cNvSpPr txBox="1"/>
            <p:nvPr/>
          </p:nvSpPr>
          <p:spPr>
            <a:xfrm>
              <a:off x="6135731" y="-436971"/>
              <a:ext cx="3696335" cy="398780"/>
            </a:xfrm>
            <a:prstGeom prst="rect">
              <a:avLst/>
            </a:prstGeom>
            <a:noFill/>
          </p:spPr>
          <p:txBody>
            <a:bodyPr wrap="square" rtlCol="0">
              <a:spAutoFit/>
            </a:bodyPr>
            <a:lstStyle/>
            <a:p>
              <a:pPr algn="r"/>
              <a:r>
                <a:rPr lang="en-US" altLang="zh-CN" sz="2000">
                  <a:solidFill>
                    <a:schemeClr val="tx1">
                      <a:lumMod val="85000"/>
                      <a:lumOff val="15000"/>
                    </a:schemeClr>
                  </a:solidFill>
                  <a:cs typeface="+mn-ea"/>
                  <a:sym typeface="+mn-lt"/>
                </a:rPr>
                <a:t>ENGAGEMENT TRIGGERS</a:t>
              </a:r>
              <a:endParaRPr lang="zh-CN" altLang="en-US" sz="2000">
                <a:solidFill>
                  <a:schemeClr val="tx1">
                    <a:lumMod val="85000"/>
                    <a:lumOff val="15000"/>
                  </a:schemeClr>
                </a:solidFill>
                <a:cs typeface="+mn-ea"/>
                <a:sym typeface="+mn-lt"/>
              </a:endParaRPr>
            </a:p>
          </p:txBody>
        </p:sp>
      </p:grpSp>
      <p:grpSp>
        <p:nvGrpSpPr>
          <p:cNvPr id="37" name="组合 36"/>
          <p:cNvGrpSpPr/>
          <p:nvPr/>
        </p:nvGrpSpPr>
        <p:grpSpPr>
          <a:xfrm>
            <a:off x="371475" y="304801"/>
            <a:ext cx="11458575" cy="6286500"/>
            <a:chOff x="-2609147" y="-1363451"/>
            <a:chExt cx="8579152" cy="3130510"/>
          </a:xfrm>
        </p:grpSpPr>
        <p:cxnSp>
          <p:nvCxnSpPr>
            <p:cNvPr id="39" name="直接连接符 38"/>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40" name="直接连接符 39"/>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41" name="直接连接符 40"/>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42" name="直接连接符 41"/>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35" name="图片 34"/>
          <p:cNvPicPr>
            <a:picLocks noChangeAspect="1"/>
          </p:cNvPicPr>
          <p:nvPr/>
        </p:nvPicPr>
        <p:blipFill rotWithShape="1">
          <a:blip r:embed="rId1">
            <a:clrChange>
              <a:clrFrom>
                <a:srgbClr val="F9F9FB"/>
              </a:clrFrom>
              <a:clrTo>
                <a:srgbClr val="F9F9FB">
                  <a:alpha val="0"/>
                </a:srgbClr>
              </a:clrTo>
            </a:clrChange>
            <a:extLst>
              <a:ext uri="{BEBA8EAE-BF5A-486C-A8C5-ECC9F3942E4B}">
                <a14:imgProps xmlns:a14="http://schemas.microsoft.com/office/drawing/2010/main">
                  <a14:imgLayer r:embed="rId2">
                    <a14:imgEffect>
                      <a14:backgroundRemoval t="0" b="52167" l="90052" r="99740"/>
                    </a14:imgEffect>
                  </a14:imgLayer>
                </a14:imgProps>
              </a:ext>
              <a:ext uri="{28A0092B-C50C-407E-A947-70E740481C1C}">
                <a14:useLocalDpi xmlns:a14="http://schemas.microsoft.com/office/drawing/2010/main" val="0"/>
              </a:ext>
            </a:extLst>
          </a:blip>
          <a:srcRect l="89531" b="42000"/>
          <a:stretch>
            <a:fillRect/>
          </a:stretch>
        </p:blipFill>
        <p:spPr>
          <a:xfrm rot="10800000">
            <a:off x="4881722" y="3201411"/>
            <a:ext cx="2388504" cy="3656587"/>
          </a:xfrm>
          <a:prstGeom prst="rect">
            <a:avLst/>
          </a:prstGeom>
        </p:spPr>
      </p:pic>
      <p:sp>
        <p:nvSpPr>
          <p:cNvPr id="9" name="文本框 8"/>
          <p:cNvSpPr txBox="1"/>
          <p:nvPr/>
        </p:nvSpPr>
        <p:spPr>
          <a:xfrm>
            <a:off x="3534410" y="688340"/>
            <a:ext cx="5114925"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a:solidFill>
                  <a:prstClr val="black">
                    <a:lumMod val="85000"/>
                    <a:lumOff val="15000"/>
                  </a:prstClr>
                </a:solidFill>
                <a:latin typeface="+mn-lt"/>
                <a:ea typeface="+mn-ea"/>
                <a:cs typeface="+mn-ea"/>
                <a:sym typeface="+mn-lt"/>
              </a:rPr>
              <a:t>NGUYEN PHUC TUONG AN</a:t>
            </a:r>
            <a:endParaRPr lang="zh-CN" altLang="en-US" sz="2800" dirty="0">
              <a:solidFill>
                <a:prstClr val="black">
                  <a:lumMod val="85000"/>
                  <a:lumOff val="15000"/>
                </a:prstClr>
              </a:solidFill>
              <a:latin typeface="+mn-lt"/>
              <a:ea typeface="+mn-ea"/>
              <a:cs typeface="+mn-ea"/>
              <a:sym typeface="+mn-lt"/>
            </a:endParaRPr>
          </a:p>
        </p:txBody>
      </p:sp>
      <p:sp>
        <p:nvSpPr>
          <p:cNvPr id="5" name="Oval 4"/>
          <p:cNvSpPr/>
          <p:nvPr/>
        </p:nvSpPr>
        <p:spPr>
          <a:xfrm>
            <a:off x="4989830" y="3076575"/>
            <a:ext cx="2204085" cy="2491740"/>
          </a:xfrm>
          <a:prstGeom prst="ellipse">
            <a:avLst/>
          </a:prstGeom>
          <a:blipFill rotWithShape="1">
            <a:blip r:embed="rId3"/>
            <a:stretch>
              <a:fillRect/>
            </a:stretch>
          </a:blip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half" idx="2"/>
            <p:custDataLst>
              <p:tags r:id="rId1"/>
            </p:custDataLst>
          </p:nvPr>
        </p:nvGraphicFramePr>
        <p:xfrm>
          <a:off x="724535" y="1007745"/>
          <a:ext cx="10714990" cy="5027930"/>
        </p:xfrm>
        <a:graphic>
          <a:graphicData uri="http://schemas.openxmlformats.org/drawingml/2006/table">
            <a:tbl>
              <a:tblPr firstRow="1" bandRow="1">
                <a:tableStyleId>{D27102A9-8310-4765-A935-A1911B00CA55}</a:tableStyleId>
              </a:tblPr>
              <a:tblGrid>
                <a:gridCol w="2771775"/>
                <a:gridCol w="3971925"/>
                <a:gridCol w="3971290"/>
              </a:tblGrid>
              <a:tr h="690880">
                <a:tc>
                  <a:txBody>
                    <a:bodyPr/>
                    <a:lstStyle/>
                    <a:p>
                      <a:endParaRPr lang="en-US" sz="1865" dirty="0"/>
                    </a:p>
                  </a:txBody>
                  <a:tcPr marL="121920" marR="121920" marT="60960" marB="60960"/>
                </a:tc>
                <a:tc>
                  <a:txBody>
                    <a:bodyPr/>
                    <a:lstStyle/>
                    <a:p>
                      <a:r>
                        <a:rPr lang="en-US" sz="1865" dirty="0"/>
                        <a:t>Indoor &amp; outdoor poin-of-sale materials</a:t>
                      </a:r>
                      <a:endParaRPr lang="en-US" sz="1865" dirty="0"/>
                    </a:p>
                  </a:txBody>
                  <a:tcPr marL="121920" marR="121920" marT="60960" marB="60960"/>
                </a:tc>
                <a:tc>
                  <a:txBody>
                    <a:bodyPr/>
                    <a:lstStyle/>
                    <a:p>
                      <a:r>
                        <a:rPr lang="en-US" sz="1865" dirty="0"/>
                        <a:t>Non-categorized products</a:t>
                      </a:r>
                      <a:endParaRPr lang="en-US" sz="1865" dirty="0"/>
                    </a:p>
                  </a:txBody>
                  <a:tcPr marL="121920" marR="121920" marT="60960" marB="60960"/>
                </a:tc>
              </a:tr>
              <a:tr h="609600">
                <a:tc>
                  <a:txBody>
                    <a:bodyPr/>
                    <a:lstStyle/>
                    <a:p>
                      <a:r>
                        <a:rPr lang="en-US" sz="1600" dirty="0"/>
                        <a:t>Segment description</a:t>
                      </a:r>
                      <a:endParaRPr lang="en-US" sz="1600" dirty="0"/>
                    </a:p>
                  </a:txBody>
                  <a:tcPr marL="121920" marR="121920" marT="60960" marB="60960"/>
                </a:tc>
                <a:tc>
                  <a:txBody>
                    <a:bodyPr/>
                    <a:lstStyle/>
                    <a:p>
                      <a:r>
                        <a:rPr lang="en-US" sz="1600" dirty="0"/>
                        <a:t>Offering printings for commercial purposes</a:t>
                      </a:r>
                      <a:endParaRPr lang="en-US" sz="1600" dirty="0"/>
                    </a:p>
                  </a:txBody>
                  <a:tcPr marL="121920" marR="121920" marT="60960" marB="60960"/>
                </a:tc>
                <a:tc>
                  <a:txBody>
                    <a:bodyPr/>
                    <a:lstStyle/>
                    <a:p>
                      <a:r>
                        <a:rPr lang="en-US" sz="1600" dirty="0"/>
                        <a:t>Offering one-off jobbing work</a:t>
                      </a:r>
                      <a:endParaRPr lang="en-US" sz="1600" dirty="0"/>
                    </a:p>
                  </a:txBody>
                  <a:tcPr marL="121920" marR="121920" marT="60960" marB="60960"/>
                </a:tc>
              </a:tr>
              <a:tr h="609600">
                <a:tc>
                  <a:txBody>
                    <a:bodyPr/>
                    <a:lstStyle/>
                    <a:p>
                      <a:r>
                        <a:rPr lang="en-US" sz="1600" dirty="0"/>
                        <a:t>Customer characteristics</a:t>
                      </a:r>
                      <a:endParaRPr lang="en-US" sz="1600" dirty="0"/>
                    </a:p>
                  </a:txBody>
                  <a:tcPr marL="121920" marR="121920" marT="60960" marB="60960"/>
                </a:tc>
                <a:tc>
                  <a:txBody>
                    <a:bodyPr/>
                    <a:lstStyle/>
                    <a:p>
                      <a:r>
                        <a:rPr lang="en-US" sz="1600" dirty="0"/>
                        <a:t>Organizations having interest in decorating their joint space or events.</a:t>
                      </a:r>
                      <a:endParaRPr lang="en-US" sz="1600" dirty="0"/>
                    </a:p>
                  </a:txBody>
                  <a:tcPr marL="121920" marR="121920" marT="60960" marB="60960"/>
                </a:tc>
                <a:tc>
                  <a:txBody>
                    <a:bodyPr/>
                    <a:lstStyle/>
                    <a:p>
                      <a:r>
                        <a:rPr lang="en-US" sz="1600" dirty="0"/>
                        <a:t>Individulas or brands who works closely with printing products</a:t>
                      </a:r>
                      <a:endParaRPr lang="en-US" sz="1600" dirty="0"/>
                    </a:p>
                  </a:txBody>
                  <a:tcPr marL="121920" marR="121920" marT="60960" marB="60960"/>
                </a:tc>
              </a:tr>
              <a:tr h="853440">
                <a:tc>
                  <a:txBody>
                    <a:bodyPr/>
                    <a:lstStyle/>
                    <a:p>
                      <a:r>
                        <a:rPr lang="en-US" sz="1600" dirty="0"/>
                        <a:t>Needs</a:t>
                      </a:r>
                      <a:r>
                        <a:rPr lang="en-US" sz="1600" baseline="0" dirty="0"/>
                        <a:t>, motivations, issues to solve</a:t>
                      </a:r>
                      <a:endParaRPr lang="en-US" sz="1600" baseline="0" dirty="0"/>
                    </a:p>
                  </a:txBody>
                  <a:tcPr marL="121920" marR="121920" marT="60960" marB="60960"/>
                </a:tc>
                <a:tc>
                  <a:txBody>
                    <a:bodyPr/>
                    <a:lstStyle/>
                    <a:p>
                      <a:r>
                        <a:rPr lang="en-US" sz="1600" dirty="0"/>
                        <a:t>Using printing products for advertisement</a:t>
                      </a:r>
                      <a:endParaRPr lang="en-US" sz="1600" dirty="0"/>
                    </a:p>
                    <a:p>
                      <a:endParaRPr lang="en-US" sz="1600" dirty="0"/>
                    </a:p>
                  </a:txBody>
                  <a:tcPr marL="121920" marR="121920" marT="60960" marB="60960"/>
                </a:tc>
                <a:tc>
                  <a:txBody>
                    <a:bodyPr/>
                    <a:lstStyle/>
                    <a:p>
                      <a:r>
                        <a:rPr lang="en-US" sz="1600" dirty="0"/>
                        <a:t>Needing particular prints on various materials</a:t>
                      </a:r>
                      <a:endParaRPr lang="en-US" sz="1600" dirty="0"/>
                    </a:p>
                    <a:p>
                      <a:endParaRPr lang="en-US" sz="1600" dirty="0"/>
                    </a:p>
                  </a:txBody>
                  <a:tcPr marL="121920" marR="121920" marT="60960" marB="60960"/>
                </a:tc>
              </a:tr>
              <a:tr h="609600">
                <a:tc>
                  <a:txBody>
                    <a:bodyPr/>
                    <a:lstStyle/>
                    <a:p>
                      <a:r>
                        <a:rPr lang="en-US" sz="1600" dirty="0"/>
                        <a:t>How are they meeting their needs today?</a:t>
                      </a:r>
                      <a:endParaRPr lang="en-US" sz="1600" dirty="0"/>
                    </a:p>
                  </a:txBody>
                  <a:tcPr marL="121920" marR="121920" marT="60960" marB="60960"/>
                </a:tc>
                <a:tc>
                  <a:txBody>
                    <a:bodyPr/>
                    <a:lstStyle/>
                    <a:p>
                      <a:r>
                        <a:rPr lang="en-US" sz="1600" dirty="0"/>
                        <a:t>Internet search</a:t>
                      </a:r>
                      <a:endParaRPr lang="en-US" sz="1600" dirty="0"/>
                    </a:p>
                  </a:txBody>
                  <a:tcPr marL="121920" marR="121920" marT="60960" marB="60960"/>
                </a:tc>
                <a:tc>
                  <a:txBody>
                    <a:bodyPr/>
                    <a:lstStyle/>
                    <a:p>
                      <a:r>
                        <a:rPr lang="en-US" sz="1600" dirty="0"/>
                        <a:t>Visiting the nearby shops in person</a:t>
                      </a:r>
                      <a:endParaRPr lang="en-US" sz="1600" dirty="0"/>
                    </a:p>
                  </a:txBody>
                  <a:tcPr marL="121920" marR="121920" marT="60960" marB="60960"/>
                </a:tc>
              </a:tr>
              <a:tr h="435610">
                <a:tc>
                  <a:txBody>
                    <a:bodyPr/>
                    <a:lstStyle/>
                    <a:p>
                      <a:r>
                        <a:rPr lang="en-US" sz="1600" dirty="0"/>
                        <a:t>Location/ geography</a:t>
                      </a:r>
                      <a:endParaRPr lang="en-US" sz="1600" dirty="0"/>
                    </a:p>
                  </a:txBody>
                  <a:tcPr marL="121920" marR="121920" marT="60960" marB="60960"/>
                </a:tc>
                <a:tc>
                  <a:txBody>
                    <a:bodyPr/>
                    <a:lstStyle/>
                    <a:p>
                      <a:r>
                        <a:rPr lang="en-US" sz="1600" dirty="0"/>
                        <a:t>Ho Chi Minh City</a:t>
                      </a:r>
                      <a:endParaRPr lang="en-US" sz="1600" dirty="0"/>
                    </a:p>
                  </a:txBody>
                  <a:tcPr marL="121920" marR="121920" marT="60960" marB="60960"/>
                </a:tc>
                <a:tc>
                  <a:txBody>
                    <a:bodyPr/>
                    <a:lstStyle/>
                    <a:p>
                      <a:r>
                        <a:rPr lang="en-US" sz="1600" dirty="0"/>
                        <a:t>Ho Chi Minh City</a:t>
                      </a:r>
                      <a:endParaRPr lang="en-US" sz="1600" dirty="0"/>
                    </a:p>
                  </a:txBody>
                  <a:tcPr marL="121920" marR="121920" marT="60960" marB="60960"/>
                </a:tc>
              </a:tr>
              <a:tr h="609600">
                <a:tc>
                  <a:txBody>
                    <a:bodyPr/>
                    <a:lstStyle/>
                    <a:p>
                      <a:r>
                        <a:rPr lang="en-US" sz="1600" dirty="0"/>
                        <a:t>Customer</a:t>
                      </a:r>
                      <a:r>
                        <a:rPr lang="en-US" sz="1600" baseline="0" dirty="0"/>
                        <a:t> example</a:t>
                      </a:r>
                      <a:endParaRPr lang="en-US" sz="1600" baseline="0" dirty="0"/>
                    </a:p>
                  </a:txBody>
                  <a:tcPr marL="121920" marR="121920" marT="60960" marB="60960"/>
                </a:tc>
                <a:tc>
                  <a:txBody>
                    <a:bodyPr/>
                    <a:lstStyle/>
                    <a:p>
                      <a:r>
                        <a:rPr lang="en-US" sz="1600" dirty="0"/>
                        <a:t>Cao Van Dat, 35, Ho Chi Minh City</a:t>
                      </a:r>
                      <a:endParaRPr lang="en-US" sz="1600" dirty="0"/>
                    </a:p>
                  </a:txBody>
                  <a:tcPr marL="121920" marR="121920" marT="60960" marB="60960"/>
                </a:tc>
                <a:tc>
                  <a:txBody>
                    <a:bodyPr/>
                    <a:lstStyle/>
                    <a:p>
                      <a:r>
                        <a:rPr lang="en-US" sz="1600" dirty="0"/>
                        <a:t>Nguyen Hong Minh, 22, Ho CHi Minh City</a:t>
                      </a:r>
                      <a:endParaRPr lang="en-US" sz="1600" dirty="0"/>
                    </a:p>
                  </a:txBody>
                  <a:tcPr marL="121920" marR="121920" marT="60960" marB="60960"/>
                </a:tc>
              </a:tr>
              <a:tr h="609600">
                <a:tc>
                  <a:txBody>
                    <a:bodyPr/>
                    <a:lstStyle/>
                    <a:p>
                      <a:r>
                        <a:rPr lang="en-US" sz="1600" dirty="0"/>
                        <a:t>Key trends</a:t>
                      </a:r>
                      <a:endParaRPr lang="en-US" sz="1600" dirty="0"/>
                    </a:p>
                  </a:txBody>
                  <a:tcPr marL="121920" marR="121920" marT="60960" marB="60960"/>
                </a:tc>
                <a:tc>
                  <a:txBody>
                    <a:bodyPr/>
                    <a:lstStyle/>
                    <a:p>
                      <a:r>
                        <a:rPr lang="en-US" sz="1600" dirty="0"/>
                        <a:t>Difficulty in finding professional shops</a:t>
                      </a:r>
                      <a:endParaRPr lang="en-US" sz="1600" dirty="0"/>
                    </a:p>
                  </a:txBody>
                  <a:tcPr marL="121920" marR="121920" marT="60960" marB="60960"/>
                </a:tc>
                <a:tc>
                  <a:txBody>
                    <a:bodyPr/>
                    <a:lstStyle/>
                    <a:p>
                      <a:r>
                        <a:rPr lang="en-US" sz="1600" dirty="0"/>
                        <a:t>Using only mobile phones (no cash/USB)</a:t>
                      </a:r>
                      <a:endParaRPr lang="en-US" sz="1600" dirty="0"/>
                    </a:p>
                  </a:txBody>
                  <a:tcPr marL="121920" marR="121920" marT="60960" marB="60960"/>
                </a:tc>
              </a:tr>
            </a:tbl>
          </a:graphicData>
        </a:graphic>
      </p:graphicFrame>
      <p:grpSp>
        <p:nvGrpSpPr>
          <p:cNvPr id="10" name="组合 9"/>
          <p:cNvGrpSpPr/>
          <p:nvPr/>
        </p:nvGrpSpPr>
        <p:grpSpPr>
          <a:xfrm>
            <a:off x="371475" y="304801"/>
            <a:ext cx="11458575" cy="6286500"/>
            <a:chOff x="-2609147" y="-1363451"/>
            <a:chExt cx="8579152" cy="3130510"/>
          </a:xfrm>
        </p:grpSpPr>
        <p:cxnSp>
          <p:nvCxnSpPr>
            <p:cNvPr id="12" name="直接连接符 11"/>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3" name="直接连接符 12"/>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14" name="直接连接符 13"/>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5" name="直接连接符 14"/>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pic>
        <p:nvPicPr>
          <p:cNvPr id="26" name="图片 15"/>
          <p:cNvPicPr>
            <a:picLocks noChangeAspect="1"/>
          </p:cNvPicPr>
          <p:nvPr/>
        </p:nvPicPr>
        <p:blipFill rotWithShape="1">
          <a:blip r:embed="rId2">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half" idx="2"/>
            <p:custDataLst>
              <p:tags r:id="rId2"/>
            </p:custDataLst>
          </p:nvPr>
        </p:nvGraphicFramePr>
        <p:xfrm>
          <a:off x="762635" y="2052320"/>
          <a:ext cx="5044440" cy="3902710"/>
        </p:xfrm>
        <a:graphic>
          <a:graphicData uri="http://schemas.openxmlformats.org/drawingml/2006/table">
            <a:tbl>
              <a:tblPr firstRow="1" bandRow="1">
                <a:tableStyleId>{00A15C55-8517-42AA-B614-E9B94910E393}</a:tableStyleId>
              </a:tblPr>
              <a:tblGrid>
                <a:gridCol w="1681480"/>
                <a:gridCol w="1681480"/>
                <a:gridCol w="1681480"/>
              </a:tblGrid>
              <a:tr h="1186815">
                <a:tc>
                  <a:txBody>
                    <a:bodyPr/>
                    <a:lstStyle/>
                    <a:p>
                      <a:r>
                        <a:rPr lang="en-US" sz="1600" dirty="0"/>
                        <a:t>Commercial Printing</a:t>
                      </a:r>
                      <a:endParaRPr lang="en-US" sz="1600" dirty="0"/>
                    </a:p>
                  </a:txBody>
                  <a:tcPr marL="121920" marR="121920" marT="60960" marB="60960"/>
                </a:tc>
                <a:tc>
                  <a:txBody>
                    <a:bodyPr/>
                    <a:lstStyle/>
                    <a:p>
                      <a:r>
                        <a:rPr lang="en-US" sz="1600" dirty="0"/>
                        <a:t>Our Segment1</a:t>
                      </a:r>
                      <a:endParaRPr lang="en-US" sz="1600" dirty="0"/>
                    </a:p>
                  </a:txBody>
                  <a:tcPr marL="121920" marR="121920" marT="60960" marB="60960"/>
                </a:tc>
                <a:tc>
                  <a:txBody>
                    <a:bodyPr/>
                    <a:p>
                      <a:pPr>
                        <a:buNone/>
                      </a:pPr>
                      <a:r>
                        <a:rPr lang="en-US" sz="1600" dirty="0"/>
                        <a:t>Our Segment2</a:t>
                      </a:r>
                      <a:endParaRPr lang="en-US" sz="1600" dirty="0"/>
                    </a:p>
                  </a:txBody>
                  <a:tcPr marL="121920" marR="121920" marT="60960" marB="60960"/>
                </a:tc>
              </a:tr>
              <a:tr h="1189990">
                <a:tc>
                  <a:txBody>
                    <a:bodyPr/>
                    <a:lstStyle/>
                    <a:p>
                      <a:r>
                        <a:rPr lang="en-US" sz="1600" dirty="0"/>
                        <a:t>Market Size (million USD)</a:t>
                      </a:r>
                      <a:endParaRPr lang="en-US" sz="1600" dirty="0"/>
                    </a:p>
                  </a:txBody>
                  <a:tcPr marL="121920" marR="121920" marT="60960" marB="60960"/>
                </a:tc>
                <a:tc>
                  <a:txBody>
                    <a:bodyPr/>
                    <a:lstStyle/>
                    <a:p>
                      <a:r>
                        <a:rPr lang="en-US" sz="1600" dirty="0"/>
                        <a:t>1412</a:t>
                      </a:r>
                      <a:endParaRPr lang="en-US" sz="1600" dirty="0"/>
                    </a:p>
                  </a:txBody>
                  <a:tcPr marL="121920" marR="121920" marT="60960" marB="60960"/>
                </a:tc>
                <a:tc>
                  <a:txBody>
                    <a:bodyPr/>
                    <a:p>
                      <a:pPr>
                        <a:buNone/>
                      </a:pPr>
                      <a:r>
                        <a:rPr lang="en-US" sz="1600" dirty="0"/>
                        <a:t>656</a:t>
                      </a:r>
                      <a:endParaRPr lang="en-US" sz="1600" dirty="0"/>
                    </a:p>
                  </a:txBody>
                  <a:tcPr marL="121920" marR="121920" marT="60960" marB="60960"/>
                </a:tc>
              </a:tr>
              <a:tr h="1525905">
                <a:tc>
                  <a:txBody>
                    <a:bodyPr/>
                    <a:lstStyle/>
                    <a:p>
                      <a:r>
                        <a:rPr lang="en-US" sz="1600" dirty="0"/>
                        <a:t>Annual Growth (%)</a:t>
                      </a:r>
                      <a:endParaRPr lang="en-US" sz="1600" dirty="0"/>
                    </a:p>
                  </a:txBody>
                  <a:tcPr marL="121920" marR="121920" marT="60960" marB="60960"/>
                </a:tc>
                <a:tc>
                  <a:txBody>
                    <a:bodyPr/>
                    <a:lstStyle/>
                    <a:p>
                      <a:r>
                        <a:rPr lang="en-US" sz="1600" dirty="0"/>
                        <a:t>12</a:t>
                      </a:r>
                      <a:endParaRPr lang="en-US" sz="1600" dirty="0"/>
                    </a:p>
                  </a:txBody>
                  <a:tcPr marL="121920" marR="121920" marT="60960" marB="60960"/>
                </a:tc>
                <a:tc>
                  <a:txBody>
                    <a:bodyPr/>
                    <a:p>
                      <a:pPr>
                        <a:buNone/>
                      </a:pPr>
                      <a:r>
                        <a:rPr lang="en-US" sz="1600" dirty="0"/>
                        <a:t>21</a:t>
                      </a:r>
                      <a:endParaRPr lang="en-US" sz="1600" dirty="0"/>
                    </a:p>
                  </a:txBody>
                  <a:tcPr marL="121920" marR="121920" marT="60960" marB="60960"/>
                </a:tc>
              </a:tr>
            </a:tbl>
          </a:graphicData>
        </a:graphic>
      </p:graphicFrame>
      <p:graphicFrame>
        <p:nvGraphicFramePr>
          <p:cNvPr id="5" name="Chart 4"/>
          <p:cNvGraphicFramePr/>
          <p:nvPr/>
        </p:nvGraphicFramePr>
        <p:xfrm>
          <a:off x="6096000" y="2051685"/>
          <a:ext cx="5572125" cy="3903980"/>
        </p:xfrm>
        <a:graphic>
          <a:graphicData uri="http://schemas.openxmlformats.org/drawingml/2006/chart">
            <c:chart xmlns:c="http://schemas.openxmlformats.org/drawingml/2006/chart" xmlns:r="http://schemas.openxmlformats.org/officeDocument/2006/relationships" r:id="rId1"/>
          </a:graphicData>
        </a:graphic>
      </p:graphicFrame>
      <p:sp>
        <p:nvSpPr>
          <p:cNvPr id="11" name="文本框 8"/>
          <p:cNvSpPr txBox="1"/>
          <p:nvPr/>
        </p:nvSpPr>
        <p:spPr>
          <a:xfrm>
            <a:off x="3534410" y="688340"/>
            <a:ext cx="5114925"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MARKET SIZE</a:t>
            </a:r>
            <a:endParaRPr lang="en-US" altLang="zh-CN" sz="2800" dirty="0">
              <a:solidFill>
                <a:prstClr val="black">
                  <a:lumMod val="85000"/>
                  <a:lumOff val="15000"/>
                </a:prstClr>
              </a:solidFill>
              <a:latin typeface="+mn-lt"/>
              <a:ea typeface="+mn-ea"/>
              <a:cs typeface="+mn-ea"/>
              <a:sym typeface="+mn-lt"/>
            </a:endParaRPr>
          </a:p>
        </p:txBody>
      </p:sp>
      <p:sp>
        <p:nvSpPr>
          <p:cNvPr id="12" name="Text Box 11"/>
          <p:cNvSpPr txBox="1"/>
          <p:nvPr/>
        </p:nvSpPr>
        <p:spPr>
          <a:xfrm>
            <a:off x="762635" y="5955030"/>
            <a:ext cx="6096000" cy="368300"/>
          </a:xfrm>
          <a:prstGeom prst="rect">
            <a:avLst/>
          </a:prstGeom>
          <a:noFill/>
        </p:spPr>
        <p:txBody>
          <a:bodyPr wrap="square" rtlCol="0" anchor="t">
            <a:spAutoFit/>
          </a:bodyPr>
          <a:p>
            <a:r>
              <a:rPr lang="en-US" altLang="zh-CN" i="1" dirty="0">
                <a:solidFill>
                  <a:schemeClr val="tx1">
                    <a:lumMod val="65000"/>
                    <a:lumOff val="35000"/>
                  </a:schemeClr>
                </a:solidFill>
                <a:cs typeface="+mn-ea"/>
                <a:sym typeface="+mn-lt"/>
              </a:rPr>
              <a:t>(not real data)</a:t>
            </a:r>
            <a:endParaRPr lang="en-US" altLang="zh-CN" i="1" dirty="0">
              <a:solidFill>
                <a:schemeClr val="tx1">
                  <a:lumMod val="65000"/>
                  <a:lumOff val="35000"/>
                </a:schemeClr>
              </a:solidFill>
              <a:cs typeface="+mn-ea"/>
              <a:sym typeface="+mn-lt"/>
            </a:endParaRPr>
          </a:p>
        </p:txBody>
      </p:sp>
      <p:pic>
        <p:nvPicPr>
          <p:cNvPr id="26" name="图片 15"/>
          <p:cNvPicPr>
            <a:picLocks noChangeAspect="1"/>
          </p:cNvPicPr>
          <p:nvPr/>
        </p:nvPicPr>
        <p:blipFill rotWithShape="1">
          <a:blip r:embed="rId3">
            <a:clrChange>
              <a:clrFrom>
                <a:srgbClr val="F9F9FB"/>
              </a:clrFrom>
              <a:clrTo>
                <a:srgbClr val="F9F9FB">
                  <a:alpha val="0"/>
                </a:srgbClr>
              </a:clrTo>
            </a:clrChange>
            <a:extLst>
              <a:ext uri="{28A0092B-C50C-407E-A947-70E740481C1C}">
                <a14:useLocalDpi xmlns:a14="http://schemas.microsoft.com/office/drawing/2010/main" val="0"/>
              </a:ext>
            </a:extLst>
          </a:blip>
          <a:srcRect r="85313"/>
          <a:stretch>
            <a:fillRect/>
          </a:stretch>
        </p:blipFill>
        <p:spPr>
          <a:xfrm rot="10800000">
            <a:off x="10445738" y="-16117"/>
            <a:ext cx="1746261" cy="3715450"/>
          </a:xfrm>
          <a:prstGeom prst="rect">
            <a:avLst/>
          </a:prstGeom>
        </p:spPr>
      </p:pic>
      <p:grpSp>
        <p:nvGrpSpPr>
          <p:cNvPr id="10" name="组合 9"/>
          <p:cNvGrpSpPr/>
          <p:nvPr/>
        </p:nvGrpSpPr>
        <p:grpSpPr>
          <a:xfrm>
            <a:off x="371475" y="304801"/>
            <a:ext cx="11458575" cy="6286500"/>
            <a:chOff x="-2609147" y="-1363451"/>
            <a:chExt cx="8579152" cy="3130510"/>
          </a:xfrm>
        </p:grpSpPr>
        <p:cxnSp>
          <p:nvCxnSpPr>
            <p:cNvPr id="2" name="直接连接符 11"/>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13" name="直接连接符 12"/>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14" name="直接连接符 13"/>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15" name="直接连接符 14"/>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half" idx="2"/>
            <p:custDataLst>
              <p:tags r:id="rId2"/>
            </p:custDataLst>
          </p:nvPr>
        </p:nvGraphicFramePr>
        <p:xfrm>
          <a:off x="922655" y="1457325"/>
          <a:ext cx="10648950" cy="1971675"/>
        </p:xfrm>
        <a:graphic>
          <a:graphicData uri="http://schemas.openxmlformats.org/drawingml/2006/table">
            <a:tbl>
              <a:tblPr firstRow="1" bandRow="1">
                <a:tableStyleId>{00A15C55-8517-42AA-B614-E9B94910E393}</a:tableStyleId>
              </a:tblPr>
              <a:tblGrid>
                <a:gridCol w="1774825"/>
                <a:gridCol w="1774825"/>
                <a:gridCol w="1774825"/>
                <a:gridCol w="1774825"/>
                <a:gridCol w="1774825"/>
                <a:gridCol w="1774825"/>
              </a:tblGrid>
              <a:tr h="609600">
                <a:tc>
                  <a:txBody>
                    <a:bodyPr/>
                    <a:lstStyle/>
                    <a:p>
                      <a:r>
                        <a:rPr lang="en-US" sz="1600" dirty="0"/>
                        <a:t>Revenue (million USD)</a:t>
                      </a:r>
                      <a:endParaRPr lang="en-US" sz="1600" dirty="0"/>
                    </a:p>
                  </a:txBody>
                  <a:tcPr marL="121920" marR="121920" marT="60960" marB="60960"/>
                </a:tc>
                <a:tc>
                  <a:txBody>
                    <a:bodyPr/>
                    <a:lstStyle/>
                    <a:p>
                      <a:r>
                        <a:rPr lang="en-US" sz="1600" dirty="0"/>
                        <a:t>Competitor1</a:t>
                      </a:r>
                      <a:endParaRPr lang="en-US" sz="1600" dirty="0"/>
                    </a:p>
                  </a:txBody>
                  <a:tcPr marL="121920" marR="121920" marT="60960" marB="60960"/>
                </a:tc>
                <a:tc>
                  <a:txBody>
                    <a:bodyPr/>
                    <a:p>
                      <a:pPr>
                        <a:buNone/>
                      </a:pPr>
                      <a:r>
                        <a:rPr lang="en-US" sz="1600" dirty="0">
                          <a:sym typeface="+mn-ea"/>
                        </a:rPr>
                        <a:t>Competitor2</a:t>
                      </a:r>
                      <a:endParaRPr lang="en-US" sz="1600" dirty="0"/>
                    </a:p>
                  </a:txBody>
                  <a:tcPr marL="121920" marR="121920" marT="60960" marB="60960"/>
                </a:tc>
                <a:tc>
                  <a:txBody>
                    <a:bodyPr/>
                    <a:p>
                      <a:pPr>
                        <a:buNone/>
                      </a:pPr>
                      <a:r>
                        <a:rPr lang="en-US" sz="1600" dirty="0">
                          <a:sym typeface="+mn-ea"/>
                        </a:rPr>
                        <a:t>Competitor3</a:t>
                      </a:r>
                      <a:endParaRPr lang="en-US" sz="1600" dirty="0"/>
                    </a:p>
                    <a:p>
                      <a:pPr>
                        <a:buNone/>
                      </a:pPr>
                      <a:endParaRPr lang="en-US" sz="1600" dirty="0"/>
                    </a:p>
                  </a:txBody>
                  <a:tcPr marL="121920" marR="121920" marT="60960" marB="60960"/>
                </a:tc>
                <a:tc>
                  <a:txBody>
                    <a:bodyPr/>
                    <a:p>
                      <a:pPr>
                        <a:buNone/>
                      </a:pPr>
                      <a:r>
                        <a:rPr lang="en-US" sz="1600" dirty="0">
                          <a:sym typeface="+mn-ea"/>
                        </a:rPr>
                        <a:t>Competitor4</a:t>
                      </a:r>
                      <a:endParaRPr lang="en-US" sz="1600" dirty="0"/>
                    </a:p>
                    <a:p>
                      <a:pPr>
                        <a:buNone/>
                      </a:pPr>
                      <a:endParaRPr lang="en-US" sz="1600" dirty="0"/>
                    </a:p>
                  </a:txBody>
                  <a:tcPr marL="121920" marR="121920" marT="60960" marB="60960"/>
                </a:tc>
                <a:tc>
                  <a:txBody>
                    <a:bodyPr/>
                    <a:p>
                      <a:pPr>
                        <a:buNone/>
                      </a:pPr>
                      <a:r>
                        <a:rPr lang="en-US" sz="1600" dirty="0">
                          <a:sym typeface="+mn-ea"/>
                        </a:rPr>
                        <a:t>Competitor5</a:t>
                      </a:r>
                      <a:endParaRPr lang="en-US" sz="1600" dirty="0"/>
                    </a:p>
                    <a:p>
                      <a:pPr>
                        <a:buNone/>
                      </a:pPr>
                      <a:endParaRPr lang="en-US" sz="1600" dirty="0"/>
                    </a:p>
                  </a:txBody>
                  <a:tcPr marL="121920" marR="121920" marT="60960" marB="60960"/>
                </a:tc>
              </a:tr>
              <a:tr h="382270">
                <a:tc>
                  <a:txBody>
                    <a:bodyPr/>
                    <a:lstStyle/>
                    <a:p>
                      <a:r>
                        <a:rPr lang="en-US" sz="1600" dirty="0"/>
                        <a:t>Last Year</a:t>
                      </a:r>
                      <a:endParaRPr lang="en-US" sz="1600" dirty="0"/>
                    </a:p>
                  </a:txBody>
                  <a:tcPr marL="121920" marR="121920" marT="60960" marB="60960"/>
                </a:tc>
                <a:tc>
                  <a:txBody>
                    <a:bodyPr/>
                    <a:lstStyle/>
                    <a:p>
                      <a:r>
                        <a:rPr lang="en-US" sz="1600" dirty="0"/>
                        <a:t>200</a:t>
                      </a:r>
                      <a:endParaRPr lang="en-US" sz="1600" dirty="0"/>
                    </a:p>
                  </a:txBody>
                  <a:tcPr marL="121920" marR="121920" marT="60960" marB="60960"/>
                </a:tc>
                <a:tc>
                  <a:txBody>
                    <a:bodyPr/>
                    <a:p>
                      <a:pPr>
                        <a:buNone/>
                      </a:pPr>
                      <a:r>
                        <a:rPr lang="en-US" sz="1600" dirty="0"/>
                        <a:t>350</a:t>
                      </a:r>
                      <a:endParaRPr lang="en-US" sz="1600" dirty="0"/>
                    </a:p>
                  </a:txBody>
                  <a:tcPr marL="121920" marR="121920" marT="60960" marB="60960"/>
                </a:tc>
                <a:tc>
                  <a:txBody>
                    <a:bodyPr/>
                    <a:p>
                      <a:pPr>
                        <a:buNone/>
                      </a:pPr>
                      <a:r>
                        <a:rPr lang="en-US" sz="1600" dirty="0"/>
                        <a:t>247</a:t>
                      </a:r>
                      <a:endParaRPr lang="en-US" sz="1600" dirty="0"/>
                    </a:p>
                  </a:txBody>
                  <a:tcPr marL="121920" marR="121920" marT="60960" marB="60960"/>
                </a:tc>
                <a:tc>
                  <a:txBody>
                    <a:bodyPr/>
                    <a:p>
                      <a:pPr>
                        <a:buNone/>
                      </a:pPr>
                      <a:r>
                        <a:rPr lang="en-US" sz="1600" dirty="0"/>
                        <a:t>455</a:t>
                      </a:r>
                      <a:endParaRPr lang="en-US" sz="1600" dirty="0"/>
                    </a:p>
                  </a:txBody>
                  <a:tcPr marL="121920" marR="121920" marT="60960" marB="60960"/>
                </a:tc>
                <a:tc>
                  <a:txBody>
                    <a:bodyPr/>
                    <a:p>
                      <a:pPr>
                        <a:buNone/>
                      </a:pPr>
                      <a:r>
                        <a:rPr lang="en-US" sz="1600" dirty="0"/>
                        <a:t>270</a:t>
                      </a:r>
                      <a:endParaRPr lang="en-US" sz="1600" dirty="0"/>
                    </a:p>
                  </a:txBody>
                  <a:tcPr marL="121920" marR="121920" marT="60960" marB="60960"/>
                </a:tc>
              </a:tr>
              <a:tr h="490220">
                <a:tc>
                  <a:txBody>
                    <a:bodyPr/>
                    <a:lstStyle/>
                    <a:p>
                      <a:r>
                        <a:rPr lang="en-US" sz="1600" dirty="0"/>
                        <a:t>This Year</a:t>
                      </a:r>
                      <a:endParaRPr lang="en-US" sz="1600" dirty="0"/>
                    </a:p>
                  </a:txBody>
                  <a:tcPr marL="121920" marR="121920" marT="60960" marB="60960"/>
                </a:tc>
                <a:tc>
                  <a:txBody>
                    <a:bodyPr/>
                    <a:lstStyle/>
                    <a:p>
                      <a:r>
                        <a:rPr lang="en-US" sz="1600" dirty="0"/>
                        <a:t>260</a:t>
                      </a:r>
                      <a:endParaRPr lang="en-US" sz="1600" dirty="0"/>
                    </a:p>
                  </a:txBody>
                  <a:tcPr marL="121920" marR="121920" marT="60960" marB="60960"/>
                </a:tc>
                <a:tc>
                  <a:txBody>
                    <a:bodyPr/>
                    <a:p>
                      <a:pPr>
                        <a:buNone/>
                      </a:pPr>
                      <a:r>
                        <a:rPr lang="en-US" sz="1600" dirty="0"/>
                        <a:t>375</a:t>
                      </a:r>
                      <a:endParaRPr lang="en-US" sz="1600" dirty="0"/>
                    </a:p>
                  </a:txBody>
                  <a:tcPr marL="121920" marR="121920" marT="60960" marB="60960"/>
                </a:tc>
                <a:tc>
                  <a:txBody>
                    <a:bodyPr/>
                    <a:p>
                      <a:pPr>
                        <a:buNone/>
                      </a:pPr>
                      <a:r>
                        <a:rPr lang="en-US" sz="1600" dirty="0"/>
                        <a:t>350</a:t>
                      </a:r>
                      <a:endParaRPr lang="en-US" sz="1600" dirty="0"/>
                    </a:p>
                  </a:txBody>
                  <a:tcPr marL="121920" marR="121920" marT="60960" marB="60960"/>
                </a:tc>
                <a:tc>
                  <a:txBody>
                    <a:bodyPr/>
                    <a:p>
                      <a:pPr>
                        <a:buNone/>
                      </a:pPr>
                      <a:r>
                        <a:rPr lang="en-US" sz="1600" dirty="0"/>
                        <a:t>430</a:t>
                      </a:r>
                      <a:endParaRPr lang="en-US" sz="1600" dirty="0"/>
                    </a:p>
                  </a:txBody>
                  <a:tcPr marL="121920" marR="121920" marT="60960" marB="60960"/>
                </a:tc>
                <a:tc>
                  <a:txBody>
                    <a:bodyPr/>
                    <a:p>
                      <a:pPr>
                        <a:buNone/>
                      </a:pPr>
                      <a:r>
                        <a:rPr lang="en-US" sz="1600" dirty="0"/>
                        <a:t>356</a:t>
                      </a:r>
                      <a:endParaRPr lang="en-US" sz="1600" dirty="0"/>
                    </a:p>
                  </a:txBody>
                  <a:tcPr marL="121920" marR="121920" marT="60960" marB="60960"/>
                </a:tc>
              </a:tr>
              <a:tr h="489585">
                <a:tc>
                  <a:txBody>
                    <a:bodyPr/>
                    <a:p>
                      <a:pPr>
                        <a:buNone/>
                      </a:pPr>
                      <a:r>
                        <a:rPr lang="en-US" sz="1600" dirty="0"/>
                        <a:t>Next Year</a:t>
                      </a:r>
                      <a:endParaRPr lang="en-US" sz="1600" dirty="0"/>
                    </a:p>
                  </a:txBody>
                  <a:tcPr marL="121920" marR="121920" marT="60960" marB="60960"/>
                </a:tc>
                <a:tc>
                  <a:txBody>
                    <a:bodyPr/>
                    <a:p>
                      <a:pPr>
                        <a:buNone/>
                      </a:pPr>
                      <a:r>
                        <a:rPr lang="en-US" sz="1600" dirty="0"/>
                        <a:t>320</a:t>
                      </a:r>
                      <a:endParaRPr lang="en-US" sz="1600" dirty="0"/>
                    </a:p>
                  </a:txBody>
                  <a:tcPr marL="121920" marR="121920" marT="60960" marB="60960"/>
                </a:tc>
                <a:tc>
                  <a:txBody>
                    <a:bodyPr/>
                    <a:p>
                      <a:pPr>
                        <a:buNone/>
                      </a:pPr>
                      <a:r>
                        <a:rPr lang="en-US" sz="1600" dirty="0"/>
                        <a:t>400</a:t>
                      </a:r>
                      <a:endParaRPr lang="en-US" sz="1600" dirty="0"/>
                    </a:p>
                  </a:txBody>
                  <a:tcPr marL="121920" marR="121920" marT="60960" marB="60960"/>
                </a:tc>
                <a:tc>
                  <a:txBody>
                    <a:bodyPr/>
                    <a:p>
                      <a:pPr>
                        <a:buNone/>
                      </a:pPr>
                      <a:r>
                        <a:rPr lang="en-US" sz="1600" dirty="0"/>
                        <a:t>453</a:t>
                      </a:r>
                      <a:endParaRPr lang="en-US" sz="1600" dirty="0"/>
                    </a:p>
                  </a:txBody>
                  <a:tcPr marL="121920" marR="121920" marT="60960" marB="60960"/>
                </a:tc>
                <a:tc>
                  <a:txBody>
                    <a:bodyPr/>
                    <a:p>
                      <a:pPr>
                        <a:buNone/>
                      </a:pPr>
                      <a:r>
                        <a:rPr lang="en-US" sz="1600" dirty="0"/>
                        <a:t>450</a:t>
                      </a:r>
                      <a:endParaRPr lang="en-US" sz="1600" dirty="0"/>
                    </a:p>
                  </a:txBody>
                  <a:tcPr marL="121920" marR="121920" marT="60960" marB="60960"/>
                </a:tc>
                <a:tc>
                  <a:txBody>
                    <a:bodyPr/>
                    <a:p>
                      <a:pPr>
                        <a:buNone/>
                      </a:pPr>
                      <a:r>
                        <a:rPr lang="en-US" sz="1600" dirty="0"/>
                        <a:t>430</a:t>
                      </a:r>
                      <a:endParaRPr lang="en-US" sz="1600" dirty="0"/>
                    </a:p>
                  </a:txBody>
                  <a:tcPr marL="121920" marR="121920" marT="60960" marB="60960"/>
                </a:tc>
              </a:tr>
            </a:tbl>
          </a:graphicData>
        </a:graphic>
      </p:graphicFrame>
      <p:sp>
        <p:nvSpPr>
          <p:cNvPr id="11" name="文本框 8"/>
          <p:cNvSpPr txBox="1"/>
          <p:nvPr/>
        </p:nvSpPr>
        <p:spPr>
          <a:xfrm>
            <a:off x="762635" y="688340"/>
            <a:ext cx="10905490" cy="521970"/>
          </a:xfrm>
          <a:prstGeom prst="rect">
            <a:avLst/>
          </a:prstGeom>
          <a:noFill/>
        </p:spPr>
        <p:txBody>
          <a:bodyPr wrap="square" rtlCol="0">
            <a:spAutoFit/>
          </a:bodyPr>
          <a:lstStyle>
            <a:defPPr>
              <a:defRPr lang="zh-CN"/>
            </a:defPPr>
            <a:lvl1pPr>
              <a:defRPr sz="2400">
                <a:solidFill>
                  <a:schemeClr val="tx1">
                    <a:lumMod val="85000"/>
                    <a:lumOff val="15000"/>
                  </a:schemeClr>
                </a:solidFill>
                <a:latin typeface="Microsoft YaHei" panose="020B0503020204020204" charset="-122"/>
                <a:ea typeface="Microsoft YaHei" panose="020B0503020204020204" charset="-122"/>
              </a:defRPr>
            </a:lvl1pPr>
          </a:lstStyle>
          <a:p>
            <a:pPr algn="ctr"/>
            <a:r>
              <a:rPr lang="en-US" altLang="zh-CN" sz="2800" dirty="0">
                <a:solidFill>
                  <a:prstClr val="black">
                    <a:lumMod val="85000"/>
                    <a:lumOff val="15000"/>
                  </a:prstClr>
                </a:solidFill>
                <a:latin typeface="+mn-lt"/>
                <a:ea typeface="+mn-ea"/>
                <a:cs typeface="+mn-ea"/>
                <a:sym typeface="+mn-lt"/>
              </a:rPr>
              <a:t>COMPETITORS’ REVENUE, MARKET SHARE &amp;TRENDS</a:t>
            </a:r>
            <a:endParaRPr lang="en-US" altLang="zh-CN" sz="2800" dirty="0">
              <a:solidFill>
                <a:prstClr val="black">
                  <a:lumMod val="85000"/>
                  <a:lumOff val="15000"/>
                </a:prstClr>
              </a:solidFill>
              <a:latin typeface="+mn-lt"/>
              <a:ea typeface="+mn-ea"/>
              <a:cs typeface="+mn-ea"/>
              <a:sym typeface="+mn-lt"/>
            </a:endParaRPr>
          </a:p>
        </p:txBody>
      </p:sp>
      <p:sp>
        <p:nvSpPr>
          <p:cNvPr id="12" name="Text Box 11"/>
          <p:cNvSpPr txBox="1"/>
          <p:nvPr/>
        </p:nvSpPr>
        <p:spPr>
          <a:xfrm>
            <a:off x="762635" y="5955030"/>
            <a:ext cx="6096000" cy="368300"/>
          </a:xfrm>
          <a:prstGeom prst="rect">
            <a:avLst/>
          </a:prstGeom>
          <a:noFill/>
        </p:spPr>
        <p:txBody>
          <a:bodyPr wrap="square" rtlCol="0" anchor="t">
            <a:spAutoFit/>
          </a:bodyPr>
          <a:p>
            <a:r>
              <a:rPr lang="en-US" altLang="zh-CN" i="1" dirty="0">
                <a:solidFill>
                  <a:schemeClr val="tx1">
                    <a:lumMod val="65000"/>
                    <a:lumOff val="35000"/>
                  </a:schemeClr>
                </a:solidFill>
                <a:cs typeface="+mn-ea"/>
                <a:sym typeface="+mn-lt"/>
              </a:rPr>
              <a:t>(not real data)</a:t>
            </a:r>
            <a:endParaRPr lang="en-US" altLang="zh-CN" i="1" dirty="0">
              <a:solidFill>
                <a:schemeClr val="tx1">
                  <a:lumMod val="65000"/>
                  <a:lumOff val="35000"/>
                </a:schemeClr>
              </a:solidFill>
              <a:cs typeface="+mn-ea"/>
              <a:sym typeface="+mn-lt"/>
            </a:endParaRPr>
          </a:p>
        </p:txBody>
      </p:sp>
      <p:graphicFrame>
        <p:nvGraphicFramePr>
          <p:cNvPr id="8" name="Chart 7"/>
          <p:cNvGraphicFramePr/>
          <p:nvPr/>
        </p:nvGraphicFramePr>
        <p:xfrm>
          <a:off x="922020" y="3428365"/>
          <a:ext cx="10649585" cy="2526665"/>
        </p:xfrm>
        <a:graphic>
          <a:graphicData uri="http://schemas.openxmlformats.org/drawingml/2006/chart">
            <c:chart xmlns:c="http://schemas.openxmlformats.org/drawingml/2006/chart" xmlns:r="http://schemas.openxmlformats.org/officeDocument/2006/relationships" r:id="rId1"/>
          </a:graphicData>
        </a:graphic>
      </p:graphicFrame>
      <p:grpSp>
        <p:nvGrpSpPr>
          <p:cNvPr id="7" name="组合 14"/>
          <p:cNvGrpSpPr/>
          <p:nvPr/>
        </p:nvGrpSpPr>
        <p:grpSpPr>
          <a:xfrm rot="0">
            <a:off x="371475" y="304800"/>
            <a:ext cx="11458575" cy="6286500"/>
            <a:chOff x="-2609147" y="-1363451"/>
            <a:chExt cx="8579152" cy="3130510"/>
          </a:xfrm>
        </p:grpSpPr>
        <p:cxnSp>
          <p:nvCxnSpPr>
            <p:cNvPr id="3" name="直接连接符 17"/>
            <p:cNvCxnSpPr/>
            <p:nvPr/>
          </p:nvCxnSpPr>
          <p:spPr>
            <a:xfrm>
              <a:off x="-2595261" y="-1334957"/>
              <a:ext cx="8565266" cy="0"/>
            </a:xfrm>
            <a:prstGeom prst="line">
              <a:avLst/>
            </a:prstGeom>
            <a:noFill/>
            <a:ln w="19050" cap="flat" cmpd="sng" algn="ctr">
              <a:solidFill>
                <a:srgbClr val="B0C3A5"/>
              </a:solidFill>
              <a:prstDash val="dash"/>
              <a:miter lim="800000"/>
            </a:ln>
            <a:effectLst/>
          </p:spPr>
        </p:cxnSp>
        <p:cxnSp>
          <p:nvCxnSpPr>
            <p:cNvPr id="4" name="直接连接符 18"/>
            <p:cNvCxnSpPr/>
            <p:nvPr/>
          </p:nvCxnSpPr>
          <p:spPr>
            <a:xfrm>
              <a:off x="-2609147" y="-1363451"/>
              <a:ext cx="0" cy="3102016"/>
            </a:xfrm>
            <a:prstGeom prst="line">
              <a:avLst/>
            </a:prstGeom>
            <a:noFill/>
            <a:ln w="19050" cap="flat" cmpd="sng" algn="ctr">
              <a:solidFill>
                <a:srgbClr val="B0C3A5"/>
              </a:solidFill>
              <a:prstDash val="dash"/>
              <a:miter lim="800000"/>
            </a:ln>
            <a:effectLst/>
          </p:spPr>
        </p:cxnSp>
        <p:cxnSp>
          <p:nvCxnSpPr>
            <p:cNvPr id="20" name="直接连接符 19"/>
            <p:cNvCxnSpPr/>
            <p:nvPr/>
          </p:nvCxnSpPr>
          <p:spPr>
            <a:xfrm>
              <a:off x="-2609147" y="1727583"/>
              <a:ext cx="8565266" cy="0"/>
            </a:xfrm>
            <a:prstGeom prst="line">
              <a:avLst/>
            </a:prstGeom>
            <a:noFill/>
            <a:ln w="19050" cap="flat" cmpd="sng" algn="ctr">
              <a:solidFill>
                <a:srgbClr val="B0C3A5"/>
              </a:solidFill>
              <a:prstDash val="dash"/>
              <a:miter lim="800000"/>
            </a:ln>
            <a:effectLst/>
          </p:spPr>
        </p:cxnSp>
        <p:cxnSp>
          <p:nvCxnSpPr>
            <p:cNvPr id="25" name="直接连接符 20"/>
            <p:cNvCxnSpPr/>
            <p:nvPr/>
          </p:nvCxnSpPr>
          <p:spPr>
            <a:xfrm>
              <a:off x="5956119" y="-1334957"/>
              <a:ext cx="0" cy="3102016"/>
            </a:xfrm>
            <a:prstGeom prst="line">
              <a:avLst/>
            </a:prstGeom>
            <a:noFill/>
            <a:ln w="19050" cap="flat" cmpd="sng" algn="ctr">
              <a:solidFill>
                <a:srgbClr val="B0C3A5"/>
              </a:solidFill>
              <a:prstDash val="dash"/>
              <a:miter lim="800000"/>
            </a:ln>
            <a:effectLst/>
          </p:spPr>
        </p:cxnSp>
      </p:grpSp>
    </p:spTree>
  </p:cSld>
  <p:clrMapOvr>
    <a:masterClrMapping/>
  </p:clrMapOvr>
  <mc:AlternateContent xmlns:mc="http://schemas.openxmlformats.org/markup-compatibility/2006">
    <mc:Choice xmlns:p14="http://schemas.microsoft.com/office/powerpoint/2010/main" Requires="p14">
      <p:transition spd="slow" p14:dur="1250">
        <p:random/>
      </p:transition>
    </mc:Choice>
    <mc:Fallback>
      <p:transition spd="slow">
        <p:random/>
      </p:transition>
    </mc:Fallback>
  </mc:AlternateContent>
  <p:timing>
    <p:tnLst>
      <p:par>
        <p:cTn id="1" dur="indefinite" restart="never" nodeType="tmRoot"/>
      </p:par>
    </p:tnLst>
  </p:timing>
</p:sld>
</file>

<file path=ppt/tags/tag1.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10.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11.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12.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13.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14.xml><?xml version="1.0" encoding="utf-8"?>
<p:tagLst xmlns:p="http://schemas.openxmlformats.org/presentationml/2006/main">
  <p:tag name="TABLE_ENDDRAG_ORIGIN_RECT" val="796*292"/>
  <p:tag name="TABLE_ENDDRAG_RECT" val="16*6*796*292"/>
</p:tagLst>
</file>

<file path=ppt/tags/tag15.xml><?xml version="1.0" encoding="utf-8"?>
<p:tagLst xmlns:p="http://schemas.openxmlformats.org/presentationml/2006/main">
  <p:tag name="TABLE_ENDDRAG_ORIGIN_RECT" val="397*307"/>
  <p:tag name="TABLE_ENDDRAG_RECT" val="24*63*397*307"/>
</p:tagLst>
</file>

<file path=ppt/tags/tag16.xml><?xml version="1.0" encoding="utf-8"?>
<p:tagLst xmlns:p="http://schemas.openxmlformats.org/presentationml/2006/main">
  <p:tag name="TABLE_ENDDRAG_ORIGIN_RECT" val="838*141"/>
  <p:tag name="TABLE_ENDDRAG_RECT" val="60*167*838*141"/>
</p:tagLst>
</file>

<file path=ppt/tags/tag17.xml><?xml version="1.0" encoding="utf-8"?>
<p:tagLst xmlns:p="http://schemas.openxmlformats.org/presentationml/2006/main">
  <p:tag name="TABLE_ENDDRAG_ORIGIN_RECT" val="874*378"/>
  <p:tag name="TABLE_ENDDRAG_RECT" val="44*127*874*378"/>
</p:tagLst>
</file>

<file path=ppt/tags/tag18.xml><?xml version="1.0" encoding="utf-8"?>
<p:tagLst xmlns:p="http://schemas.openxmlformats.org/presentationml/2006/main">
  <p:tag name="TABLE_ENDDRAG_ORIGIN_RECT" val="809*371"/>
  <p:tag name="TABLE_ENDDRAG_RECT" val="74*118*809*371"/>
</p:tagLst>
</file>

<file path=ppt/tags/tag19.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20.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1.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2.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3.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4.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5.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6.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7.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8.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29.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3.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30.xml><?xml version="1.0" encoding="utf-8"?>
<p:tagLst xmlns:p="http://schemas.openxmlformats.org/presentationml/2006/main">
  <p:tag name="KSO_WM_DIAGRAM_VIRTUALLY_FRAME" val="{&quot;height&quot;:462.0128522132133,&quot;left&quot;:50.6479009477789,&quot;top&quot;:31.787147786786683,&quot;width&quot;:871.2094218868673}"/>
</p:tagLst>
</file>

<file path=ppt/tags/tag31.xml><?xml version="1.0" encoding="utf-8"?>
<p:tagLst xmlns:p="http://schemas.openxmlformats.org/presentationml/2006/main">
  <p:tag name="TABLE_ENDDRAG_ORIGIN_RECT" val="863*401"/>
  <p:tag name="TABLE_ENDDRAG_RECT" val="48*95*863*401"/>
</p:tagLst>
</file>

<file path=ppt/tags/tag32.xml><?xml version="1.0" encoding="utf-8"?>
<p:tagLst xmlns:p="http://schemas.openxmlformats.org/presentationml/2006/main">
  <p:tag name="TABLE_ENDDRAG_ORIGIN_RECT" val="827*345"/>
  <p:tag name="TABLE_ENDDRAG_RECT" val="65*121*827*345"/>
</p:tagLst>
</file>

<file path=ppt/tags/tag33.xml><?xml version="1.0" encoding="utf-8"?>
<p:tagLst xmlns:p="http://schemas.openxmlformats.org/presentationml/2006/main">
  <p:tag name="TABLE_ENDDRAG_ORIGIN_RECT" val="803*154"/>
  <p:tag name="TABLE_ENDDRAG_RECT" val="77*143*803*154"/>
</p:tagLst>
</file>

<file path=ppt/tags/tag34.xml><?xml version="1.0" encoding="utf-8"?>
<p:tagLst xmlns:p="http://schemas.openxmlformats.org/presentationml/2006/main">
  <p:tag name="TABLE_ENDDRAG_ORIGIN_RECT" val="802*121"/>
  <p:tag name="TABLE_ENDDRAG_RECT" val="88*292*802*121"/>
</p:tagLst>
</file>

<file path=ppt/tags/tag35.xml><?xml version="1.0" encoding="utf-8"?>
<p:tagLst xmlns:p="http://schemas.openxmlformats.org/presentationml/2006/main">
  <p:tag name="TABLE_ENDDRAG_ORIGIN_RECT" val="803*93"/>
  <p:tag name="TABLE_ENDDRAG_RECT" val="78*412*803*93"/>
</p:tagLst>
</file>

<file path=ppt/tags/tag36.xml><?xml version="1.0" encoding="utf-8"?>
<p:tagLst xmlns:p="http://schemas.openxmlformats.org/presentationml/2006/main">
  <p:tag name="TABLE_ENDDRAG_ORIGIN_RECT" val="749*400"/>
  <p:tag name="TABLE_ENDDRAG_RECT" val="79*75*749*400"/>
</p:tagLst>
</file>

<file path=ppt/tags/tag37.xml><?xml version="1.0" encoding="utf-8"?>
<p:tagLst xmlns:p="http://schemas.openxmlformats.org/presentationml/2006/main">
  <p:tag name="KSO_WM_TAG_VERSION" val="1.0"/>
  <p:tag name="KSO_WM_BEAUTIFY_FLAG" val="#wm#"/>
  <p:tag name="KSO_WM_TEMPLATE_CATEGORY" val="diagram"/>
  <p:tag name="KSO_WM_TEMPLATE_INDEX" val="160049"/>
  <p:tag name="KSO_WM_UNIT_TYPE" val="m_i"/>
  <p:tag name="KSO_WM_UNIT_INDEX" val="1_7"/>
  <p:tag name="KSO_WM_UNIT_ID" val="diagram160049_4*m_i*1_7"/>
  <p:tag name="KSO_WM_UNIT_CLEAR" val="1"/>
  <p:tag name="KSO_WM_UNIT_LAYERLEVEL" val="1_1"/>
  <p:tag name="KSO_WM_DIAGRAM_GROUP_CODE" val="m1-1"/>
  <p:tag name="KSO_WM_UNIT_LINE_FORE_SCHEMECOLOR_INDEX" val="5"/>
  <p:tag name="KSO_WM_UNIT_LINE_FILL_TYPE" val="2"/>
  <p:tag name="KSO_WM_UNIT_TEXT_FILL_FORE_SCHEMECOLOR_INDEX" val="2"/>
  <p:tag name="KSO_WM_UNIT_TEXT_FILL_TYPE" val="1"/>
  <p:tag name="KSO_WM_DIAGRAM_VIRTUALLY_FRAME" val="{&quot;height&quot;:234.57000000000002,&quot;left&quot;:144.97448818897632,&quot;top&quot;:212.93204724409446,&quot;width&quot;:670.0509448818899}"/>
</p:tagLst>
</file>

<file path=ppt/tags/tag38.xml><?xml version="1.0" encoding="utf-8"?>
<p:tagLst xmlns:p="http://schemas.openxmlformats.org/presentationml/2006/main">
  <p:tag name="TABLE_ENDDRAG_ORIGIN_RECT" val="750*389"/>
  <p:tag name="TABLE_ENDDRAG_RECT" val="150*108*750*389"/>
</p:tagLst>
</file>

<file path=ppt/tags/tag39.xml><?xml version="1.0" encoding="utf-8"?>
<p:tagLst xmlns:p="http://schemas.openxmlformats.org/presentationml/2006/main">
  <p:tag name="TABLE_ENDDRAG_ORIGIN_RECT" val="837*358"/>
  <p:tag name="TABLE_ENDDRAG_RECT" val="80*39*837*358"/>
</p:tagLst>
</file>

<file path=ppt/tags/tag4.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40.xml><?xml version="1.0" encoding="utf-8"?>
<p:tagLst xmlns:p="http://schemas.openxmlformats.org/presentationml/2006/main">
  <p:tag name="TABLE_ENDDRAG_ORIGIN_RECT" val="416*211"/>
  <p:tag name="TABLE_ENDDRAG_RECT" val="85*165*417*211"/>
</p:tagLst>
</file>

<file path=ppt/tags/tag41.xml><?xml version="1.0" encoding="utf-8"?>
<p:tagLst xmlns:p="http://schemas.openxmlformats.org/presentationml/2006/main">
  <p:tag name="TABLE_ENDDRAG_ORIGIN_RECT" val="357*212"/>
  <p:tag name="TABLE_ENDDRAG_RECT" val="507*165*357*212"/>
</p:tagLst>
</file>

<file path=ppt/tags/tag5.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6.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7.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8.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ags/tag9.xml><?xml version="1.0" encoding="utf-8"?>
<p:tagLst xmlns:p="http://schemas.openxmlformats.org/presentationml/2006/main">
  <p:tag name="KSO_WM_DIAGRAM_VIRTUALLY_FRAME" val="{&quot;height&quot;:127.6233070866142,&quot;left&quot;:125.15503937007875,&quot;top&quot;:262.3524409448819,&quot;width&quot;:711.900236220472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15htewaq">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15htewaq">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29243</Words>
  <Application>WPS Presentation</Application>
  <PresentationFormat>宽屏</PresentationFormat>
  <Paragraphs>1009</Paragraphs>
  <Slides>35</Slides>
  <Notes>3</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35</vt:i4>
      </vt:variant>
    </vt:vector>
  </HeadingPairs>
  <TitlesOfParts>
    <vt:vector size="46" baseType="lpstr">
      <vt:lpstr>Arial</vt:lpstr>
      <vt:lpstr>SimSun</vt:lpstr>
      <vt:lpstr>Wingdings</vt:lpstr>
      <vt:lpstr>Microsoft YaHei</vt:lpstr>
      <vt:lpstr>Arial Unicode MS</vt:lpstr>
      <vt:lpstr>Calibri</vt:lpstr>
      <vt:lpstr>Montserrat</vt:lpstr>
      <vt:lpstr>Gill Sans MT</vt:lpstr>
      <vt:lpstr>等线</vt:lpstr>
      <vt:lpstr>Office Theme</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Lê Anh</cp:lastModifiedBy>
  <cp:revision>692</cp:revision>
  <dcterms:created xsi:type="dcterms:W3CDTF">2018-08-24T08:38:00Z</dcterms:created>
  <dcterms:modified xsi:type="dcterms:W3CDTF">2025-08-20T11:17:05Z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1033-12.2.0.21931</vt:lpwstr>
  </property>
  <property fmtid="{D5CDD505-2E9C-101B-9397-08002B2CF9AE}" pid="3" name="ICV">
    <vt:lpwstr>1D84C31CA07A499398E21149908EBD72_11</vt:lpwstr>
  </property>
</Properties>
</file>

<file path=docProps/thumbnail.jpeg>
</file>